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7" r:id="rId3"/>
    <p:sldId id="284" r:id="rId4"/>
    <p:sldId id="259" r:id="rId5"/>
    <p:sldId id="289" r:id="rId6"/>
    <p:sldId id="287" r:id="rId7"/>
    <p:sldId id="288"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310" r:id="rId29"/>
    <p:sldId id="286" r:id="rId30"/>
    <p:sldId id="311" r:id="rId31"/>
    <p:sldId id="312"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varScale="1">
        <p:scale>
          <a:sx n="72" d="100"/>
          <a:sy n="72" d="100"/>
        </p:scale>
        <p:origin x="-1110"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2E69179-38D6-443E-8605-11674520FF18}" type="datetimeFigureOut">
              <a:rPr lang="en-US" smtClean="0"/>
              <a:pPr/>
              <a:t>4/22/2012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E69179-38D6-443E-8605-11674520FF18}" type="datetimeFigureOut">
              <a:rPr lang="en-US" smtClean="0"/>
              <a:pPr/>
              <a:t>4/22/2012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E69179-38D6-443E-8605-11674520FF18}" type="datetimeFigureOut">
              <a:rPr lang="en-US" smtClean="0"/>
              <a:pPr/>
              <a:t>4/22/2012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2E69179-38D6-443E-8605-11674520FF18}" type="datetimeFigureOut">
              <a:rPr lang="en-US" smtClean="0"/>
              <a:pPr/>
              <a:t>4/22/2012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2E69179-38D6-443E-8605-11674520FF18}" type="datetimeFigureOut">
              <a:rPr lang="en-US" smtClean="0"/>
              <a:pPr/>
              <a:t>4/22/2012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2E69179-38D6-443E-8605-11674520FF18}" type="datetimeFigureOut">
              <a:rPr lang="en-US" smtClean="0"/>
              <a:pPr/>
              <a:t>4/22/2012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2E69179-38D6-443E-8605-11674520FF18}" type="datetimeFigureOut">
              <a:rPr lang="en-US" smtClean="0"/>
              <a:pPr/>
              <a:t>4/22/2012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2E69179-38D6-443E-8605-11674520FF18}" type="datetimeFigureOut">
              <a:rPr lang="en-US" smtClean="0"/>
              <a:pPr/>
              <a:t>4/22/2012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E69179-38D6-443E-8605-11674520FF18}" type="datetimeFigureOut">
              <a:rPr lang="en-US" smtClean="0"/>
              <a:pPr/>
              <a:t>4/22/2012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E69179-38D6-443E-8605-11674520FF18}" type="datetimeFigureOut">
              <a:rPr lang="en-US" smtClean="0"/>
              <a:pPr/>
              <a:t>4/22/2012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2E69179-38D6-443E-8605-11674520FF18}" type="datetimeFigureOut">
              <a:rPr lang="en-US" smtClean="0"/>
              <a:pPr/>
              <a:t>4/22/2012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A51C2C5-5902-4252-9347-2585D64F200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E69179-38D6-443E-8605-11674520FF18}" type="datetimeFigureOut">
              <a:rPr lang="en-US" smtClean="0"/>
              <a:pPr/>
              <a:t>4/22/2012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51C2C5-5902-4252-9347-2585D64F200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5" Type="http://schemas.openxmlformats.org/officeDocument/2006/relationships/image" Target="../media/image15.gif"/><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0.xml"/><Relationship Id="rId18" Type="http://schemas.openxmlformats.org/officeDocument/2006/relationships/slide" Target="slide11.xml"/><Relationship Id="rId26" Type="http://schemas.openxmlformats.org/officeDocument/2006/relationships/slide" Target="slide27.xml"/><Relationship Id="rId3" Type="http://schemas.openxmlformats.org/officeDocument/2006/relationships/slide" Target="slide8.xml"/><Relationship Id="rId21" Type="http://schemas.openxmlformats.org/officeDocument/2006/relationships/slide" Target="slide26.xml"/><Relationship Id="rId7" Type="http://schemas.openxmlformats.org/officeDocument/2006/relationships/slide" Target="slide5.xml"/><Relationship Id="rId12" Type="http://schemas.openxmlformats.org/officeDocument/2006/relationships/slide" Target="slide6.xml"/><Relationship Id="rId17" Type="http://schemas.openxmlformats.org/officeDocument/2006/relationships/slide" Target="slide4.xml"/><Relationship Id="rId25" Type="http://schemas.openxmlformats.org/officeDocument/2006/relationships/slide" Target="slide22.xml"/><Relationship Id="rId2" Type="http://schemas.openxmlformats.org/officeDocument/2006/relationships/slide" Target="slide3.xml"/><Relationship Id="rId16" Type="http://schemas.openxmlformats.org/officeDocument/2006/relationships/slide" Target="slide30.xml"/><Relationship Id="rId20" Type="http://schemas.openxmlformats.org/officeDocument/2006/relationships/slide" Target="slide21.xml"/><Relationship Id="rId1" Type="http://schemas.openxmlformats.org/officeDocument/2006/relationships/slideLayout" Target="../slideLayouts/slideLayout2.xml"/><Relationship Id="rId6" Type="http://schemas.openxmlformats.org/officeDocument/2006/relationships/slide" Target="slide23.xml"/><Relationship Id="rId11" Type="http://schemas.openxmlformats.org/officeDocument/2006/relationships/slide" Target="slide24.xml"/><Relationship Id="rId24" Type="http://schemas.openxmlformats.org/officeDocument/2006/relationships/slide" Target="slide17.xml"/><Relationship Id="rId5" Type="http://schemas.openxmlformats.org/officeDocument/2006/relationships/slide" Target="slide18.xml"/><Relationship Id="rId15" Type="http://schemas.openxmlformats.org/officeDocument/2006/relationships/slide" Target="slide20.xml"/><Relationship Id="rId23" Type="http://schemas.openxmlformats.org/officeDocument/2006/relationships/slide" Target="slide12.xml"/><Relationship Id="rId10" Type="http://schemas.openxmlformats.org/officeDocument/2006/relationships/slide" Target="slide19.xml"/><Relationship Id="rId19" Type="http://schemas.openxmlformats.org/officeDocument/2006/relationships/slide" Target="slide29.xml"/><Relationship Id="rId4" Type="http://schemas.openxmlformats.org/officeDocument/2006/relationships/slide" Target="slide13.xml"/><Relationship Id="rId9" Type="http://schemas.openxmlformats.org/officeDocument/2006/relationships/slide" Target="slide14.xml"/><Relationship Id="rId14" Type="http://schemas.openxmlformats.org/officeDocument/2006/relationships/slide" Target="slide15.xml"/><Relationship Id="rId22" Type="http://schemas.openxmlformats.org/officeDocument/2006/relationships/slide" Target="slide7.xml"/><Relationship Id="rId27" Type="http://schemas.openxmlformats.org/officeDocument/2006/relationships/slide" Target="slide28.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20.gif"/></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 Target="slide2.xml"/><Relationship Id="rId7" Type="http://schemas.openxmlformats.org/officeDocument/2006/relationships/image" Target="../media/image5.png"/><Relationship Id="rId2" Type="http://schemas.openxmlformats.org/officeDocument/2006/relationships/slide" Target="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jpe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jpeg"/><Relationship Id="rId9"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 Target="slide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pps.k12.pa.us/143110127104733313/lib/143110127104733313/Distance%20Learning/Pictures/Jeopardy.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Subtitle 2"/>
          <p:cNvSpPr>
            <a:spLocks noGrp="1"/>
          </p:cNvSpPr>
          <p:nvPr>
            <p:ph type="subTitle" idx="1"/>
          </p:nvPr>
        </p:nvSpPr>
        <p:spPr>
          <a:xfrm>
            <a:off x="1371600" y="5562600"/>
            <a:ext cx="6400800" cy="1295400"/>
          </a:xfrm>
        </p:spPr>
        <p:txBody>
          <a:bodyPr/>
          <a:lstStyle/>
          <a:p>
            <a:r>
              <a:rPr lang="en-US" dirty="0" smtClean="0">
                <a:solidFill>
                  <a:schemeClr val="tx1"/>
                </a:solidFill>
              </a:rPr>
              <a:t>Welcome!</a:t>
            </a:r>
          </a:p>
          <a:p>
            <a:r>
              <a:rPr lang="en-US" dirty="0" smtClean="0">
                <a:solidFill>
                  <a:schemeClr val="tx1"/>
                </a:solidFill>
              </a:rPr>
              <a:t>The Topic For Today Is…</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600" dirty="0" smtClean="0">
                <a:solidFill>
                  <a:srgbClr val="FFFF00"/>
                </a:solidFill>
              </a:rPr>
              <a:t>Patterns &amp; Relationships: 600</a:t>
            </a:r>
            <a:endParaRPr lang="en-US" sz="3600"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rgbClr val="FFFF00"/>
                </a:solidFill>
              </a:rPr>
              <a:t>Question:</a:t>
            </a:r>
          </a:p>
          <a:p>
            <a:r>
              <a:rPr lang="en-US" dirty="0" smtClean="0"/>
              <a:t>Robert drink the same amount of milk each day at lunch. How many ounces will he drink after 7 lunches?</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63 ounces of milk</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nvGraphicFramePr>
        <p:xfrm>
          <a:off x="1447800" y="3200400"/>
          <a:ext cx="6096000" cy="1849120"/>
        </p:xfrm>
        <a:graphic>
          <a:graphicData uri="http://schemas.openxmlformats.org/drawingml/2006/table">
            <a:tbl>
              <a:tblPr firstRow="1" bandRow="1">
                <a:tableStyleId>{5C22544A-7EE6-4342-B048-85BDC9FD1C3A}</a:tableStyleId>
              </a:tblPr>
              <a:tblGrid>
                <a:gridCol w="3048000"/>
                <a:gridCol w="3048000"/>
              </a:tblGrid>
              <a:tr h="132080">
                <a:tc>
                  <a:txBody>
                    <a:bodyPr/>
                    <a:lstStyle/>
                    <a:p>
                      <a:pPr algn="ctr"/>
                      <a:r>
                        <a:rPr lang="en-US" dirty="0" smtClean="0"/>
                        <a:t>Number of Lunches</a:t>
                      </a:r>
                      <a:endParaRPr lang="en-US" dirty="0"/>
                    </a:p>
                  </a:txBody>
                  <a:tcPr/>
                </a:tc>
                <a:tc>
                  <a:txBody>
                    <a:bodyPr/>
                    <a:lstStyle/>
                    <a:p>
                      <a:pPr algn="ctr"/>
                      <a:r>
                        <a:rPr lang="en-US" dirty="0" smtClean="0"/>
                        <a:t>Total</a:t>
                      </a:r>
                      <a:r>
                        <a:rPr lang="en-US" baseline="0" dirty="0" smtClean="0"/>
                        <a:t> Amount of Milk (oz.)</a:t>
                      </a:r>
                      <a:endParaRPr lang="en-US" dirty="0"/>
                    </a:p>
                  </a:txBody>
                  <a:tcPr/>
                </a:tc>
              </a:tr>
              <a:tr h="370840">
                <a:tc>
                  <a:txBody>
                    <a:bodyPr/>
                    <a:lstStyle/>
                    <a:p>
                      <a:pPr algn="ctr"/>
                      <a:r>
                        <a:rPr lang="en-US" dirty="0" smtClean="0"/>
                        <a:t>3</a:t>
                      </a:r>
                      <a:endParaRPr lang="en-US" dirty="0"/>
                    </a:p>
                  </a:txBody>
                  <a:tcPr/>
                </a:tc>
                <a:tc>
                  <a:txBody>
                    <a:bodyPr/>
                    <a:lstStyle/>
                    <a:p>
                      <a:pPr algn="ctr"/>
                      <a:r>
                        <a:rPr lang="en-US" dirty="0" smtClean="0"/>
                        <a:t>27</a:t>
                      </a:r>
                      <a:endParaRPr lang="en-US" dirty="0"/>
                    </a:p>
                  </a:txBody>
                  <a:tcPr/>
                </a:tc>
              </a:tr>
              <a:tr h="370840">
                <a:tc>
                  <a:txBody>
                    <a:bodyPr/>
                    <a:lstStyle/>
                    <a:p>
                      <a:pPr algn="ctr"/>
                      <a:r>
                        <a:rPr lang="en-US" dirty="0" smtClean="0"/>
                        <a:t>4</a:t>
                      </a:r>
                      <a:endParaRPr lang="en-US" dirty="0"/>
                    </a:p>
                  </a:txBody>
                  <a:tcPr/>
                </a:tc>
                <a:tc>
                  <a:txBody>
                    <a:bodyPr/>
                    <a:lstStyle/>
                    <a:p>
                      <a:pPr algn="ctr"/>
                      <a:r>
                        <a:rPr lang="en-US" dirty="0" smtClean="0"/>
                        <a:t>36</a:t>
                      </a:r>
                      <a:endParaRPr lang="en-US" dirty="0"/>
                    </a:p>
                  </a:txBody>
                  <a:tcPr/>
                </a:tc>
              </a:tr>
              <a:tr h="370840">
                <a:tc>
                  <a:txBody>
                    <a:bodyPr/>
                    <a:lstStyle/>
                    <a:p>
                      <a:pPr algn="ctr"/>
                      <a:r>
                        <a:rPr lang="en-US" dirty="0" smtClean="0"/>
                        <a:t>7</a:t>
                      </a:r>
                      <a:endParaRPr lang="en-US" dirty="0"/>
                    </a:p>
                  </a:txBody>
                  <a:tcPr/>
                </a:tc>
                <a:tc>
                  <a:txBody>
                    <a:bodyPr/>
                    <a:lstStyle/>
                    <a:p>
                      <a:pPr algn="ctr"/>
                      <a:endParaRPr lang="en-US" dirty="0"/>
                    </a:p>
                  </a:txBody>
                  <a:tcPr/>
                </a:tc>
              </a:tr>
              <a:tr h="370840">
                <a:tc>
                  <a:txBody>
                    <a:bodyPr/>
                    <a:lstStyle/>
                    <a:p>
                      <a:pPr algn="ctr"/>
                      <a:r>
                        <a:rPr lang="en-US" dirty="0" smtClean="0"/>
                        <a:t>9</a:t>
                      </a:r>
                      <a:endParaRPr lang="en-US" dirty="0"/>
                    </a:p>
                  </a:txBody>
                  <a:tcPr/>
                </a:tc>
                <a:tc>
                  <a:txBody>
                    <a:bodyPr/>
                    <a:lstStyle/>
                    <a:p>
                      <a:pPr algn="ctr"/>
                      <a:r>
                        <a:rPr lang="en-US" dirty="0" smtClean="0"/>
                        <a:t>81</a:t>
                      </a: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600" dirty="0" smtClean="0">
                <a:solidFill>
                  <a:srgbClr val="FFFF00"/>
                </a:solidFill>
              </a:rPr>
              <a:t>Patterns &amp; Relationships: 800</a:t>
            </a:r>
            <a:endParaRPr lang="en-US" sz="3600"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rgbClr val="FFFF00"/>
                </a:solidFill>
              </a:rPr>
              <a:t>Question:</a:t>
            </a:r>
          </a:p>
          <a:p>
            <a:r>
              <a:rPr lang="en-US" dirty="0" smtClean="0"/>
              <a:t>Marilyn reads the same amount of pages each day. How many pages will she read after 9 days?</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108 pages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p:cNvGraphicFramePr>
            <a:graphicFrameLocks noGrp="1"/>
          </p:cNvGraphicFramePr>
          <p:nvPr/>
        </p:nvGraphicFramePr>
        <p:xfrm>
          <a:off x="1600200" y="3048000"/>
          <a:ext cx="6096000" cy="185420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dirty="0" smtClean="0"/>
                        <a:t>Number of Days</a:t>
                      </a:r>
                      <a:endParaRPr lang="en-US" dirty="0"/>
                    </a:p>
                  </a:txBody>
                  <a:tcPr/>
                </a:tc>
                <a:tc>
                  <a:txBody>
                    <a:bodyPr/>
                    <a:lstStyle/>
                    <a:p>
                      <a:pPr algn="ctr"/>
                      <a:r>
                        <a:rPr lang="en-US" dirty="0" smtClean="0"/>
                        <a:t>Number of</a:t>
                      </a:r>
                      <a:r>
                        <a:rPr lang="en-US" baseline="0" dirty="0" smtClean="0"/>
                        <a:t> Pages Read</a:t>
                      </a:r>
                      <a:endParaRPr lang="en-US" dirty="0"/>
                    </a:p>
                  </a:txBody>
                  <a:tcPr/>
                </a:tc>
              </a:tr>
              <a:tr h="370840">
                <a:tc>
                  <a:txBody>
                    <a:bodyPr/>
                    <a:lstStyle/>
                    <a:p>
                      <a:pPr algn="ctr"/>
                      <a:r>
                        <a:rPr lang="en-US" dirty="0" smtClean="0"/>
                        <a:t>3</a:t>
                      </a:r>
                      <a:endParaRPr lang="en-US" dirty="0"/>
                    </a:p>
                  </a:txBody>
                  <a:tcPr/>
                </a:tc>
                <a:tc>
                  <a:txBody>
                    <a:bodyPr/>
                    <a:lstStyle/>
                    <a:p>
                      <a:pPr algn="ctr"/>
                      <a:r>
                        <a:rPr lang="en-US" dirty="0" smtClean="0"/>
                        <a:t>36</a:t>
                      </a:r>
                      <a:endParaRPr lang="en-US" dirty="0"/>
                    </a:p>
                  </a:txBody>
                  <a:tcPr/>
                </a:tc>
              </a:tr>
              <a:tr h="370840">
                <a:tc>
                  <a:txBody>
                    <a:bodyPr/>
                    <a:lstStyle/>
                    <a:p>
                      <a:pPr algn="ctr"/>
                      <a:r>
                        <a:rPr lang="en-US" dirty="0" smtClean="0"/>
                        <a:t>5</a:t>
                      </a:r>
                      <a:endParaRPr lang="en-US" dirty="0"/>
                    </a:p>
                  </a:txBody>
                  <a:tcPr/>
                </a:tc>
                <a:tc>
                  <a:txBody>
                    <a:bodyPr/>
                    <a:lstStyle/>
                    <a:p>
                      <a:pPr algn="ctr"/>
                      <a:r>
                        <a:rPr lang="en-US" dirty="0" smtClean="0"/>
                        <a:t>60</a:t>
                      </a:r>
                      <a:endParaRPr lang="en-US" dirty="0"/>
                    </a:p>
                  </a:txBody>
                  <a:tcPr/>
                </a:tc>
              </a:tr>
              <a:tr h="370840">
                <a:tc>
                  <a:txBody>
                    <a:bodyPr/>
                    <a:lstStyle/>
                    <a:p>
                      <a:pPr algn="ctr"/>
                      <a:r>
                        <a:rPr lang="en-US" dirty="0" smtClean="0"/>
                        <a:t>7</a:t>
                      </a:r>
                      <a:endParaRPr lang="en-US" dirty="0"/>
                    </a:p>
                  </a:txBody>
                  <a:tcPr/>
                </a:tc>
                <a:tc>
                  <a:txBody>
                    <a:bodyPr/>
                    <a:lstStyle/>
                    <a:p>
                      <a:pPr algn="ctr"/>
                      <a:r>
                        <a:rPr lang="en-US" dirty="0" smtClean="0"/>
                        <a:t>84</a:t>
                      </a:r>
                      <a:endParaRPr lang="en-US" dirty="0"/>
                    </a:p>
                  </a:txBody>
                  <a:tcPr/>
                </a:tc>
              </a:tr>
              <a:tr h="370840">
                <a:tc>
                  <a:txBody>
                    <a:bodyPr/>
                    <a:lstStyle/>
                    <a:p>
                      <a:pPr algn="ctr"/>
                      <a:r>
                        <a:rPr lang="en-US" dirty="0" smtClean="0"/>
                        <a:t>9</a:t>
                      </a:r>
                      <a:endParaRPr lang="en-US" dirty="0"/>
                    </a:p>
                  </a:txBody>
                  <a:tcPr/>
                </a:tc>
                <a:tc>
                  <a:txBody>
                    <a:bodyPr/>
                    <a:lstStyle/>
                    <a:p>
                      <a:pPr algn="ctr"/>
                      <a:endParaRPr lang="en-US"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Patterns &amp; Relationships: 1000</a:t>
            </a:r>
            <a:endParaRPr lang="en-US" sz="32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Mr. Ross drove 86 miles each day on a road trip across the U.S. If he continues this pattern, how many miles will he travel after   </a:t>
            </a:r>
          </a:p>
          <a:p>
            <a:pPr>
              <a:buNone/>
            </a:pPr>
            <a:r>
              <a:rPr lang="en-US" dirty="0" smtClean="0"/>
              <a:t>    9 ½ days?</a:t>
            </a:r>
          </a:p>
          <a:p>
            <a:r>
              <a:rPr lang="en-US" dirty="0" smtClean="0">
                <a:solidFill>
                  <a:srgbClr val="FFFF00"/>
                </a:solidFill>
              </a:rPr>
              <a:t>Answer</a:t>
            </a:r>
            <a:endParaRPr lang="en-US" dirty="0">
              <a:solidFill>
                <a:srgbClr val="FFFF00"/>
              </a:solidFill>
            </a:endParaRPr>
          </a:p>
          <a:p>
            <a:r>
              <a:rPr lang="en-US" dirty="0" smtClean="0"/>
              <a:t>817 miles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a:bodyPr>
          <a:lstStyle/>
          <a:p>
            <a:r>
              <a:rPr lang="en-US" sz="3600" dirty="0" smtClean="0">
                <a:solidFill>
                  <a:srgbClr val="FFFF00"/>
                </a:solidFill>
              </a:rPr>
              <a:t>Geometry: 200</a:t>
            </a:r>
            <a:endParaRPr lang="en-US" sz="36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Sam has a 3d shape in a paper bag. At least one face is a square. It has seven edges and 5 vertices. What shape does Sam have?</a:t>
            </a:r>
          </a:p>
          <a:p>
            <a:r>
              <a:rPr lang="en-US" dirty="0" smtClean="0">
                <a:solidFill>
                  <a:srgbClr val="FFFF00"/>
                </a:solidFill>
              </a:rPr>
              <a:t>Answer</a:t>
            </a:r>
            <a:endParaRPr lang="en-US" dirty="0">
              <a:solidFill>
                <a:srgbClr val="FFFF00"/>
              </a:solidFill>
            </a:endParaRPr>
          </a:p>
          <a:p>
            <a:r>
              <a:rPr lang="en-US" dirty="0" smtClean="0"/>
              <a:t>A square pyramid</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a:bodyPr>
          <a:lstStyle/>
          <a:p>
            <a:r>
              <a:rPr lang="en-US" sz="3600" dirty="0" smtClean="0">
                <a:solidFill>
                  <a:srgbClr val="FFFF00"/>
                </a:solidFill>
              </a:rPr>
              <a:t>Geometry: 400</a:t>
            </a:r>
            <a:endParaRPr lang="en-US" sz="36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Rachael drew 2 squares, a trapezoid, 4 diamonds, and 3 rectangles in art class. What is another word for all of these shapes?</a:t>
            </a:r>
          </a:p>
          <a:p>
            <a:r>
              <a:rPr lang="en-US" dirty="0" smtClean="0">
                <a:solidFill>
                  <a:srgbClr val="FFFF00"/>
                </a:solidFill>
              </a:rPr>
              <a:t>Answer</a:t>
            </a:r>
            <a:endParaRPr lang="en-US" dirty="0">
              <a:solidFill>
                <a:srgbClr val="FFFF00"/>
              </a:solidFill>
            </a:endParaRPr>
          </a:p>
          <a:p>
            <a:r>
              <a:rPr lang="en-US" dirty="0" smtClean="0"/>
              <a:t>Quadrilateral </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a:bodyPr>
          <a:lstStyle/>
          <a:p>
            <a:r>
              <a:rPr lang="en-US" sz="3600" dirty="0" smtClean="0">
                <a:solidFill>
                  <a:srgbClr val="FFFF00"/>
                </a:solidFill>
              </a:rPr>
              <a:t>Geometry: 600</a:t>
            </a:r>
            <a:endParaRPr lang="en-US" sz="3600"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solidFill>
                  <a:srgbClr val="FFFF00"/>
                </a:solidFill>
              </a:rPr>
              <a:t>Question:</a:t>
            </a:r>
          </a:p>
          <a:p>
            <a:r>
              <a:rPr lang="en-US" dirty="0" smtClean="0"/>
              <a:t>What is Point C worth?</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3 ¾ </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numberline-exercise3.gif"/>
          <p:cNvPicPr>
            <a:picLocks noChangeAspect="1"/>
          </p:cNvPicPr>
          <p:nvPr/>
        </p:nvPicPr>
        <p:blipFill>
          <a:blip r:embed="rId4" cstate="print"/>
          <a:stretch>
            <a:fillRect/>
          </a:stretch>
        </p:blipFill>
        <p:spPr>
          <a:xfrm>
            <a:off x="685800" y="2819400"/>
            <a:ext cx="8037320" cy="16764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a:bodyPr>
          <a:lstStyle/>
          <a:p>
            <a:r>
              <a:rPr lang="en-US" sz="3600" dirty="0" smtClean="0">
                <a:solidFill>
                  <a:srgbClr val="FFFF00"/>
                </a:solidFill>
              </a:rPr>
              <a:t>Geometry: 800</a:t>
            </a:r>
            <a:endParaRPr lang="en-US" sz="3600" dirty="0">
              <a:solidFill>
                <a:srgbClr val="FFFF00"/>
              </a:solidFill>
            </a:endParaRPr>
          </a:p>
        </p:txBody>
      </p:sp>
      <p:sp>
        <p:nvSpPr>
          <p:cNvPr id="3" name="Content Placeholder 2"/>
          <p:cNvSpPr>
            <a:spLocks noGrp="1"/>
          </p:cNvSpPr>
          <p:nvPr>
            <p:ph idx="1"/>
          </p:nvPr>
        </p:nvSpPr>
        <p:spPr/>
        <p:txBody>
          <a:bodyPr>
            <a:normAutofit fontScale="85000" lnSpcReduction="20000"/>
          </a:bodyPr>
          <a:lstStyle/>
          <a:p>
            <a:r>
              <a:rPr lang="en-US" dirty="0" smtClean="0">
                <a:solidFill>
                  <a:srgbClr val="FFFF00"/>
                </a:solidFill>
              </a:rPr>
              <a:t>Question:</a:t>
            </a:r>
          </a:p>
          <a:p>
            <a:r>
              <a:rPr lang="en-US" dirty="0" smtClean="0"/>
              <a:t>What do the figures below have in common?</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They are both prisms. </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images.jpg"/>
          <p:cNvPicPr>
            <a:picLocks noChangeAspect="1"/>
          </p:cNvPicPr>
          <p:nvPr/>
        </p:nvPicPr>
        <p:blipFill>
          <a:blip r:embed="rId4" cstate="print"/>
          <a:stretch>
            <a:fillRect/>
          </a:stretch>
        </p:blipFill>
        <p:spPr>
          <a:xfrm>
            <a:off x="4572000" y="2715755"/>
            <a:ext cx="2362200" cy="2141995"/>
          </a:xfrm>
          <a:prstGeom prst="rect">
            <a:avLst/>
          </a:prstGeom>
        </p:spPr>
      </p:pic>
      <p:pic>
        <p:nvPicPr>
          <p:cNvPr id="8" name="Picture 7" descr="prism-quad21_43151_md.gif"/>
          <p:cNvPicPr>
            <a:picLocks noChangeAspect="1"/>
          </p:cNvPicPr>
          <p:nvPr/>
        </p:nvPicPr>
        <p:blipFill>
          <a:blip r:embed="rId5" cstate="print"/>
          <a:stretch>
            <a:fillRect/>
          </a:stretch>
        </p:blipFill>
        <p:spPr>
          <a:xfrm>
            <a:off x="1676400" y="2590800"/>
            <a:ext cx="2271713" cy="22782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 calcmode="lin" valueType="num">
                                      <p:cBhvr additive="base">
                                        <p:cTn id="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anim calcmode="lin" valueType="num">
                                      <p:cBhvr additive="base">
                                        <p:cTn id="1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a:bodyPr>
          <a:lstStyle/>
          <a:p>
            <a:r>
              <a:rPr lang="en-US" sz="3200" dirty="0" smtClean="0">
                <a:solidFill>
                  <a:srgbClr val="FFFF00"/>
                </a:solidFill>
              </a:rPr>
              <a:t>Geometry: 1000</a:t>
            </a:r>
            <a:endParaRPr lang="en-US" sz="3200" dirty="0">
              <a:solidFill>
                <a:srgbClr val="FFFF00"/>
              </a:solidFill>
            </a:endParaRPr>
          </a:p>
        </p:txBody>
      </p:sp>
      <p:sp>
        <p:nvSpPr>
          <p:cNvPr id="3" name="Content Placeholder 2"/>
          <p:cNvSpPr>
            <a:spLocks noGrp="1"/>
          </p:cNvSpPr>
          <p:nvPr>
            <p:ph idx="1"/>
          </p:nvPr>
        </p:nvSpPr>
        <p:spPr/>
        <p:txBody>
          <a:bodyPr>
            <a:normAutofit fontScale="92500"/>
          </a:bodyPr>
          <a:lstStyle/>
          <a:p>
            <a:r>
              <a:rPr lang="en-US" dirty="0" smtClean="0">
                <a:solidFill>
                  <a:srgbClr val="FFFF00"/>
                </a:solidFill>
              </a:rPr>
              <a:t>Question:</a:t>
            </a:r>
          </a:p>
          <a:p>
            <a:r>
              <a:rPr lang="en-US" dirty="0" smtClean="0"/>
              <a:t>Charles drew a number line on his paper. He put the numbers 1 through 3 on his number line. In between each whole number he marked two lines, creating three spaces between whole numbers. What would the value be of the second mark after the number 2?</a:t>
            </a:r>
          </a:p>
          <a:p>
            <a:r>
              <a:rPr lang="en-US" dirty="0" smtClean="0">
                <a:solidFill>
                  <a:srgbClr val="FFFF00"/>
                </a:solidFill>
              </a:rPr>
              <a:t>Answer</a:t>
            </a:r>
            <a:endParaRPr lang="en-US" dirty="0">
              <a:solidFill>
                <a:srgbClr val="FFFF00"/>
              </a:solidFill>
            </a:endParaRPr>
          </a:p>
          <a:p>
            <a:r>
              <a:rPr lang="en-US" dirty="0" smtClean="0"/>
              <a:t>2 2/3 </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Measurement: 200</a:t>
            </a:r>
            <a:endParaRPr lang="en-US" sz="3200"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solidFill>
                  <a:srgbClr val="FFFF00"/>
                </a:solidFill>
              </a:rPr>
              <a:t>Question:</a:t>
            </a:r>
          </a:p>
          <a:p>
            <a:r>
              <a:rPr lang="en-US" dirty="0" smtClean="0"/>
              <a:t>What time does the clock below show?</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2:55</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nclock-02-55_33769_lg.gif"/>
          <p:cNvPicPr>
            <a:picLocks noChangeAspect="1"/>
          </p:cNvPicPr>
          <p:nvPr/>
        </p:nvPicPr>
        <p:blipFill>
          <a:blip r:embed="rId4" cstate="print"/>
          <a:stretch>
            <a:fillRect/>
          </a:stretch>
        </p:blipFill>
        <p:spPr>
          <a:xfrm>
            <a:off x="2819400" y="2667000"/>
            <a:ext cx="2209800" cy="2209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Measurement: 400</a:t>
            </a:r>
            <a:endParaRPr lang="en-US" sz="3200" dirty="0">
              <a:solidFill>
                <a:srgbClr val="FFFF00"/>
              </a:solidFill>
            </a:endParaRPr>
          </a:p>
        </p:txBody>
      </p:sp>
      <p:sp>
        <p:nvSpPr>
          <p:cNvPr id="3" name="Content Placeholder 2"/>
          <p:cNvSpPr>
            <a:spLocks noGrp="1"/>
          </p:cNvSpPr>
          <p:nvPr>
            <p:ph idx="1"/>
          </p:nvPr>
        </p:nvSpPr>
        <p:spPr>
          <a:xfrm>
            <a:off x="228600" y="1143000"/>
            <a:ext cx="8229600" cy="4525963"/>
          </a:xfrm>
        </p:spPr>
        <p:txBody>
          <a:bodyPr>
            <a:normAutofit fontScale="92500" lnSpcReduction="10000"/>
          </a:bodyPr>
          <a:lstStyle/>
          <a:p>
            <a:r>
              <a:rPr lang="en-US" dirty="0" smtClean="0">
                <a:solidFill>
                  <a:srgbClr val="FFFF00"/>
                </a:solidFill>
              </a:rPr>
              <a:t>Question:</a:t>
            </a:r>
          </a:p>
          <a:p>
            <a:r>
              <a:rPr lang="en-US" dirty="0" smtClean="0"/>
              <a:t>The thermometer below shows the temperature at 9am. It rose 10 degrees by noon. What temperature was it at noon?</a:t>
            </a:r>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46 degrees </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tock-photo-extreme-heat-hot-thermometer-44238358.jpg"/>
          <p:cNvPicPr>
            <a:picLocks noChangeAspect="1"/>
          </p:cNvPicPr>
          <p:nvPr/>
        </p:nvPicPr>
        <p:blipFill>
          <a:blip r:embed="rId4" cstate="print"/>
          <a:stretch>
            <a:fillRect/>
          </a:stretch>
        </p:blipFill>
        <p:spPr>
          <a:xfrm>
            <a:off x="5277255" y="2514600"/>
            <a:ext cx="3866745" cy="4038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dirty="0" smtClean="0">
                <a:solidFill>
                  <a:schemeClr val="bg1"/>
                </a:solidFill>
                <a:effectLst>
                  <a:outerShdw blurRad="38100" dist="38100" dir="2700000" algn="tl">
                    <a:srgbClr val="000000">
                      <a:alpha val="43137"/>
                    </a:srgbClr>
                  </a:outerShdw>
                </a:effectLst>
                <a:latin typeface="Accent Dot Writer" pitchFamily="18" charset="0"/>
              </a:rPr>
              <a:t>Math Review</a:t>
            </a:r>
            <a:endParaRPr lang="en-US" dirty="0">
              <a:solidFill>
                <a:schemeClr val="bg1"/>
              </a:solidFill>
              <a:effectLst>
                <a:outerShdw blurRad="38100" dist="38100" dir="2700000" algn="tl">
                  <a:srgbClr val="000000">
                    <a:alpha val="43137"/>
                  </a:srgbClr>
                </a:outerShdw>
              </a:effectLst>
              <a:latin typeface="Accent Dot Writer" pitchFamily="18" charset="0"/>
            </a:endParaRPr>
          </a:p>
        </p:txBody>
      </p:sp>
      <p:graphicFrame>
        <p:nvGraphicFramePr>
          <p:cNvPr id="5" name="Content Placeholder 4"/>
          <p:cNvGraphicFramePr>
            <a:graphicFrameLocks noGrp="1"/>
          </p:cNvGraphicFramePr>
          <p:nvPr>
            <p:ph idx="1"/>
          </p:nvPr>
        </p:nvGraphicFramePr>
        <p:xfrm>
          <a:off x="457200" y="838200"/>
          <a:ext cx="8229600" cy="4724399"/>
        </p:xfrm>
        <a:graphic>
          <a:graphicData uri="http://schemas.openxmlformats.org/drawingml/2006/table">
            <a:tbl>
              <a:tblPr firstRow="1" bandRow="1">
                <a:tableStyleId>{5C22544A-7EE6-4342-B048-85BDC9FD1C3A}</a:tableStyleId>
              </a:tblPr>
              <a:tblGrid>
                <a:gridCol w="1645920"/>
                <a:gridCol w="1645920"/>
                <a:gridCol w="1645920"/>
                <a:gridCol w="1645920"/>
                <a:gridCol w="1645920"/>
              </a:tblGrid>
              <a:tr h="895795">
                <a:tc>
                  <a:txBody>
                    <a:bodyPr/>
                    <a:lstStyle/>
                    <a:p>
                      <a:pPr algn="ctr"/>
                      <a:r>
                        <a:rPr lang="en-US" sz="1600" dirty="0" smtClean="0">
                          <a:latin typeface="AbcBulletin" pitchFamily="2" charset="0"/>
                        </a:rPr>
                        <a:t>Numbers &amp;</a:t>
                      </a:r>
                    </a:p>
                    <a:p>
                      <a:pPr algn="ctr"/>
                      <a:r>
                        <a:rPr lang="en-US" sz="1600" dirty="0" smtClean="0">
                          <a:latin typeface="AbcBulletin" pitchFamily="2" charset="0"/>
                        </a:rPr>
                        <a:t>Operations</a:t>
                      </a:r>
                      <a:endParaRPr lang="en-US" sz="1600" dirty="0">
                        <a:latin typeface="AbcBulletin" pitchFamily="2"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bcBulletin" pitchFamily="2" charset="0"/>
                        </a:rPr>
                        <a:t>Patterns &amp;</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bcBulletin" pitchFamily="2" charset="0"/>
                        </a:rPr>
                        <a:t>Relationships</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bcBulletin" pitchFamily="2" charset="0"/>
                        </a:rPr>
                        <a:t>Geometry</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500" dirty="0" smtClean="0">
                          <a:latin typeface="AbcBulletin" pitchFamily="2" charset="0"/>
                        </a:rPr>
                        <a:t>Measurement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latin typeface="AbcBulletin" pitchFamily="2" charset="0"/>
                        </a:rPr>
                        <a:t>Probability</a:t>
                      </a:r>
                      <a:r>
                        <a:rPr lang="en-US" sz="1600" baseline="0" dirty="0" smtClean="0">
                          <a:latin typeface="AbcBulletin" pitchFamily="2" charset="0"/>
                        </a:rPr>
                        <a:t> &amp;</a:t>
                      </a:r>
                    </a:p>
                    <a:p>
                      <a:pPr marL="0" marR="0" indent="0" algn="ctr" defTabSz="914400" rtl="0" eaLnBrk="1" fontAlgn="auto" latinLnBrk="0" hangingPunct="1">
                        <a:lnSpc>
                          <a:spcPct val="100000"/>
                        </a:lnSpc>
                        <a:spcBef>
                          <a:spcPts val="0"/>
                        </a:spcBef>
                        <a:spcAft>
                          <a:spcPts val="0"/>
                        </a:spcAft>
                        <a:buClrTx/>
                        <a:buSzTx/>
                        <a:buFontTx/>
                        <a:buNone/>
                        <a:tabLst/>
                        <a:defRPr/>
                      </a:pPr>
                      <a:r>
                        <a:rPr lang="en-US" sz="1600" baseline="0" dirty="0" smtClean="0">
                          <a:latin typeface="AbcBulletin" pitchFamily="2" charset="0"/>
                        </a:rPr>
                        <a:t>Statistics</a:t>
                      </a:r>
                      <a:endParaRPr lang="en-US" sz="1600" dirty="0" smtClean="0">
                        <a:latin typeface="AbcBulletin" pitchFamily="2" charset="0"/>
                      </a:endParaRPr>
                    </a:p>
                  </a:txBody>
                  <a:tcPr/>
                </a:tc>
              </a:tr>
              <a:tr h="723999">
                <a:tc>
                  <a:txBody>
                    <a:bodyPr/>
                    <a:lstStyle/>
                    <a:p>
                      <a:pPr algn="ctr"/>
                      <a:r>
                        <a:rPr lang="en-US" sz="2800" dirty="0" smtClean="0">
                          <a:latin typeface="5thGrader" pitchFamily="2" charset="0"/>
                          <a:hlinkClick r:id="rId2" action="ppaction://hlinksldjump"/>
                        </a:rPr>
                        <a:t>200</a:t>
                      </a:r>
                      <a:endParaRPr lang="en-US" sz="2800" dirty="0">
                        <a:latin typeface="5thGrader" pitchFamily="2" charset="0"/>
                      </a:endParaRPr>
                    </a:p>
                  </a:txBody>
                  <a:tcPr/>
                </a:tc>
                <a:tc>
                  <a:txBody>
                    <a:bodyPr/>
                    <a:lstStyle/>
                    <a:p>
                      <a:pPr algn="ctr"/>
                      <a:r>
                        <a:rPr lang="en-US" sz="2800" dirty="0" smtClean="0">
                          <a:latin typeface="5thGrader" pitchFamily="2" charset="0"/>
                          <a:hlinkClick r:id="rId3" action="ppaction://hlinksldjump"/>
                        </a:rPr>
                        <a:t>200</a:t>
                      </a:r>
                      <a:endParaRPr lang="en-US" sz="2800" dirty="0">
                        <a:latin typeface="5thGrader" pitchFamily="2" charset="0"/>
                      </a:endParaRPr>
                    </a:p>
                  </a:txBody>
                  <a:tcPr/>
                </a:tc>
                <a:tc>
                  <a:txBody>
                    <a:bodyPr/>
                    <a:lstStyle/>
                    <a:p>
                      <a:pPr algn="ctr"/>
                      <a:r>
                        <a:rPr lang="en-US" sz="2800" dirty="0" smtClean="0">
                          <a:latin typeface="5thGrader" pitchFamily="2" charset="0"/>
                          <a:hlinkClick r:id="rId4" action="ppaction://hlinksldjump"/>
                        </a:rPr>
                        <a:t>200</a:t>
                      </a:r>
                      <a:endParaRPr lang="en-US" sz="2800" dirty="0">
                        <a:latin typeface="5thGrader" pitchFamily="2" charset="0"/>
                      </a:endParaRPr>
                    </a:p>
                  </a:txBody>
                  <a:tcPr/>
                </a:tc>
                <a:tc>
                  <a:txBody>
                    <a:bodyPr/>
                    <a:lstStyle/>
                    <a:p>
                      <a:pPr algn="ctr"/>
                      <a:r>
                        <a:rPr lang="en-US" sz="2800" dirty="0" smtClean="0">
                          <a:latin typeface="5thGrader" pitchFamily="2" charset="0"/>
                          <a:hlinkClick r:id="rId5" action="ppaction://hlinksldjump"/>
                        </a:rPr>
                        <a:t>200</a:t>
                      </a:r>
                      <a:endParaRPr lang="en-US" sz="2800" dirty="0">
                        <a:latin typeface="5thGrader" pitchFamily="2" charset="0"/>
                      </a:endParaRPr>
                    </a:p>
                  </a:txBody>
                  <a:tcPr/>
                </a:tc>
                <a:tc>
                  <a:txBody>
                    <a:bodyPr/>
                    <a:lstStyle/>
                    <a:p>
                      <a:pPr algn="ctr"/>
                      <a:r>
                        <a:rPr lang="en-US" sz="2800" dirty="0" smtClean="0">
                          <a:latin typeface="5thGrader" pitchFamily="2" charset="0"/>
                          <a:hlinkClick r:id="rId6" action="ppaction://hlinksldjump"/>
                        </a:rPr>
                        <a:t>200</a:t>
                      </a:r>
                      <a:endParaRPr lang="en-US" sz="2800" dirty="0">
                        <a:latin typeface="5thGrader" pitchFamily="2" charset="0"/>
                      </a:endParaRPr>
                    </a:p>
                  </a:txBody>
                  <a:tcPr/>
                </a:tc>
              </a:tr>
              <a:tr h="736270">
                <a:tc>
                  <a:txBody>
                    <a:bodyPr/>
                    <a:lstStyle/>
                    <a:p>
                      <a:pPr algn="ctr"/>
                      <a:r>
                        <a:rPr lang="en-US" sz="2800" dirty="0" smtClean="0">
                          <a:latin typeface="5thGrader" pitchFamily="2" charset="0"/>
                          <a:hlinkClick r:id="rId7" action="ppaction://hlinksldjump"/>
                        </a:rPr>
                        <a:t>400</a:t>
                      </a:r>
                      <a:endParaRPr lang="en-US" sz="2800" dirty="0">
                        <a:latin typeface="5thGrader" pitchFamily="2" charset="0"/>
                      </a:endParaRPr>
                    </a:p>
                  </a:txBody>
                  <a:tcPr/>
                </a:tc>
                <a:tc>
                  <a:txBody>
                    <a:bodyPr/>
                    <a:lstStyle/>
                    <a:p>
                      <a:pPr algn="ctr"/>
                      <a:r>
                        <a:rPr lang="en-US" sz="2800" dirty="0" smtClean="0">
                          <a:latin typeface="5thGrader" pitchFamily="2" charset="0"/>
                          <a:hlinkClick r:id="rId8" action="ppaction://hlinksldjump"/>
                        </a:rPr>
                        <a:t>400</a:t>
                      </a:r>
                      <a:endParaRPr lang="en-US" sz="2800" dirty="0">
                        <a:latin typeface="5thGrader" pitchFamily="2" charset="0"/>
                      </a:endParaRPr>
                    </a:p>
                  </a:txBody>
                  <a:tcPr/>
                </a:tc>
                <a:tc>
                  <a:txBody>
                    <a:bodyPr/>
                    <a:lstStyle/>
                    <a:p>
                      <a:pPr algn="ctr"/>
                      <a:r>
                        <a:rPr lang="en-US" sz="2800" dirty="0" smtClean="0">
                          <a:latin typeface="5thGrader" pitchFamily="2" charset="0"/>
                          <a:hlinkClick r:id="rId9" action="ppaction://hlinksldjump"/>
                        </a:rPr>
                        <a:t>400</a:t>
                      </a:r>
                      <a:endParaRPr lang="en-US" sz="2800" dirty="0">
                        <a:latin typeface="5thGrader" pitchFamily="2" charset="0"/>
                      </a:endParaRPr>
                    </a:p>
                  </a:txBody>
                  <a:tcPr/>
                </a:tc>
                <a:tc>
                  <a:txBody>
                    <a:bodyPr/>
                    <a:lstStyle/>
                    <a:p>
                      <a:pPr algn="ctr"/>
                      <a:r>
                        <a:rPr lang="en-US" sz="2800" dirty="0" smtClean="0">
                          <a:latin typeface="5thGrader" pitchFamily="2" charset="0"/>
                          <a:hlinkClick r:id="rId10" action="ppaction://hlinksldjump"/>
                        </a:rPr>
                        <a:t>400</a:t>
                      </a:r>
                      <a:endParaRPr lang="en-US" sz="2800" dirty="0">
                        <a:latin typeface="5thGrader" pitchFamily="2" charset="0"/>
                      </a:endParaRPr>
                    </a:p>
                  </a:txBody>
                  <a:tcPr/>
                </a:tc>
                <a:tc>
                  <a:txBody>
                    <a:bodyPr/>
                    <a:lstStyle/>
                    <a:p>
                      <a:pPr algn="ctr"/>
                      <a:r>
                        <a:rPr lang="en-US" sz="2800" dirty="0" smtClean="0">
                          <a:latin typeface="5thGrader" pitchFamily="2" charset="0"/>
                          <a:hlinkClick r:id="rId11" action="ppaction://hlinksldjump"/>
                        </a:rPr>
                        <a:t>400</a:t>
                      </a:r>
                      <a:endParaRPr lang="en-US" sz="2800" dirty="0">
                        <a:latin typeface="5thGrader" pitchFamily="2" charset="0"/>
                      </a:endParaRPr>
                    </a:p>
                  </a:txBody>
                  <a:tcPr/>
                </a:tc>
              </a:tr>
              <a:tr h="736270">
                <a:tc>
                  <a:txBody>
                    <a:bodyPr/>
                    <a:lstStyle/>
                    <a:p>
                      <a:pPr algn="ctr"/>
                      <a:r>
                        <a:rPr lang="en-US" sz="2800" dirty="0" smtClean="0">
                          <a:latin typeface="5thGrader" pitchFamily="2" charset="0"/>
                          <a:hlinkClick r:id="rId12" action="ppaction://hlinksldjump"/>
                        </a:rPr>
                        <a:t>600</a:t>
                      </a:r>
                      <a:endParaRPr lang="en-US" sz="2800" dirty="0">
                        <a:latin typeface="5thGrader" pitchFamily="2" charset="0"/>
                      </a:endParaRPr>
                    </a:p>
                  </a:txBody>
                  <a:tcPr/>
                </a:tc>
                <a:tc>
                  <a:txBody>
                    <a:bodyPr/>
                    <a:lstStyle/>
                    <a:p>
                      <a:pPr algn="ctr"/>
                      <a:r>
                        <a:rPr lang="en-US" sz="2800" dirty="0" smtClean="0">
                          <a:latin typeface="5thGrader" pitchFamily="2" charset="0"/>
                          <a:hlinkClick r:id="rId13" action="ppaction://hlinksldjump"/>
                        </a:rPr>
                        <a:t>600</a:t>
                      </a:r>
                      <a:endParaRPr lang="en-US" sz="2800" dirty="0">
                        <a:latin typeface="5thGrader" pitchFamily="2" charset="0"/>
                      </a:endParaRPr>
                    </a:p>
                  </a:txBody>
                  <a:tcPr/>
                </a:tc>
                <a:tc>
                  <a:txBody>
                    <a:bodyPr/>
                    <a:lstStyle/>
                    <a:p>
                      <a:pPr algn="ctr"/>
                      <a:r>
                        <a:rPr lang="en-US" sz="2800" dirty="0" smtClean="0">
                          <a:latin typeface="5thGrader" pitchFamily="2" charset="0"/>
                          <a:hlinkClick r:id="rId14" action="ppaction://hlinksldjump"/>
                        </a:rPr>
                        <a:t>600</a:t>
                      </a:r>
                      <a:endParaRPr lang="en-US" sz="2800" dirty="0">
                        <a:latin typeface="5thGrader" pitchFamily="2" charset="0"/>
                      </a:endParaRPr>
                    </a:p>
                  </a:txBody>
                  <a:tcPr/>
                </a:tc>
                <a:tc>
                  <a:txBody>
                    <a:bodyPr/>
                    <a:lstStyle/>
                    <a:p>
                      <a:pPr algn="ctr"/>
                      <a:r>
                        <a:rPr lang="en-US" sz="2800" dirty="0" smtClean="0">
                          <a:latin typeface="5thGrader" pitchFamily="2" charset="0"/>
                          <a:hlinkClick r:id="rId15" action="ppaction://hlinksldjump"/>
                        </a:rPr>
                        <a:t>600</a:t>
                      </a:r>
                      <a:endParaRPr lang="en-US" sz="2800" dirty="0">
                        <a:latin typeface="5thGrader" pitchFamily="2" charset="0"/>
                      </a:endParaRPr>
                    </a:p>
                  </a:txBody>
                  <a:tcPr/>
                </a:tc>
                <a:tc>
                  <a:txBody>
                    <a:bodyPr/>
                    <a:lstStyle/>
                    <a:p>
                      <a:pPr algn="ctr"/>
                      <a:r>
                        <a:rPr lang="en-US" sz="2800" dirty="0" smtClean="0">
                          <a:latin typeface="5thGrader" pitchFamily="2" charset="0"/>
                          <a:hlinkClick r:id="rId16" action="ppaction://hlinksldjump"/>
                        </a:rPr>
                        <a:t>600</a:t>
                      </a:r>
                      <a:endParaRPr lang="en-US" sz="2800" dirty="0">
                        <a:latin typeface="5thGrader" pitchFamily="2" charset="0"/>
                      </a:endParaRPr>
                    </a:p>
                  </a:txBody>
                  <a:tcPr/>
                </a:tc>
              </a:tr>
              <a:tr h="736270">
                <a:tc>
                  <a:txBody>
                    <a:bodyPr/>
                    <a:lstStyle/>
                    <a:p>
                      <a:pPr algn="ctr"/>
                      <a:r>
                        <a:rPr lang="en-US" sz="2800" dirty="0" smtClean="0">
                          <a:latin typeface="5thGrader" pitchFamily="2" charset="0"/>
                          <a:hlinkClick r:id="rId17" action="ppaction://hlinksldjump"/>
                        </a:rPr>
                        <a:t>800</a:t>
                      </a:r>
                      <a:endParaRPr lang="en-US" sz="2800" dirty="0">
                        <a:latin typeface="5thGrader" pitchFamily="2" charset="0"/>
                      </a:endParaRPr>
                    </a:p>
                  </a:txBody>
                  <a:tcPr/>
                </a:tc>
                <a:tc>
                  <a:txBody>
                    <a:bodyPr/>
                    <a:lstStyle/>
                    <a:p>
                      <a:pPr algn="ctr"/>
                      <a:r>
                        <a:rPr lang="en-US" sz="2800" dirty="0" smtClean="0">
                          <a:latin typeface="5thGrader" pitchFamily="2" charset="0"/>
                          <a:hlinkClick r:id="rId18" action="ppaction://hlinksldjump"/>
                        </a:rPr>
                        <a:t>800</a:t>
                      </a:r>
                      <a:endParaRPr lang="en-US" sz="2800" dirty="0">
                        <a:latin typeface="5thGrader" pitchFamily="2" charset="0"/>
                      </a:endParaRPr>
                    </a:p>
                  </a:txBody>
                  <a:tcPr/>
                </a:tc>
                <a:tc>
                  <a:txBody>
                    <a:bodyPr/>
                    <a:lstStyle/>
                    <a:p>
                      <a:pPr algn="ctr"/>
                      <a:r>
                        <a:rPr lang="en-US" sz="2800" dirty="0" smtClean="0">
                          <a:latin typeface="5thGrader" pitchFamily="2" charset="0"/>
                          <a:hlinkClick r:id="rId19" action="ppaction://hlinksldjump"/>
                        </a:rPr>
                        <a:t>800</a:t>
                      </a:r>
                      <a:endParaRPr lang="en-US" sz="2800" dirty="0">
                        <a:latin typeface="5thGrader" pitchFamily="2" charset="0"/>
                      </a:endParaRPr>
                    </a:p>
                  </a:txBody>
                  <a:tcPr/>
                </a:tc>
                <a:tc>
                  <a:txBody>
                    <a:bodyPr/>
                    <a:lstStyle/>
                    <a:p>
                      <a:pPr algn="ctr"/>
                      <a:r>
                        <a:rPr lang="en-US" sz="2800" dirty="0" smtClean="0">
                          <a:latin typeface="5thGrader" pitchFamily="2" charset="0"/>
                          <a:hlinkClick r:id="rId20" action="ppaction://hlinksldjump"/>
                        </a:rPr>
                        <a:t>800</a:t>
                      </a:r>
                      <a:endParaRPr lang="en-US" sz="2800" dirty="0">
                        <a:latin typeface="5thGrader" pitchFamily="2" charset="0"/>
                      </a:endParaRPr>
                    </a:p>
                  </a:txBody>
                  <a:tcPr/>
                </a:tc>
                <a:tc>
                  <a:txBody>
                    <a:bodyPr/>
                    <a:lstStyle/>
                    <a:p>
                      <a:pPr algn="ctr"/>
                      <a:r>
                        <a:rPr lang="en-US" sz="2800" dirty="0" smtClean="0">
                          <a:latin typeface="5thGrader" pitchFamily="2" charset="0"/>
                          <a:hlinkClick r:id="rId21" action="ppaction://hlinksldjump"/>
                        </a:rPr>
                        <a:t>800</a:t>
                      </a:r>
                      <a:endParaRPr lang="en-US" sz="2800" dirty="0">
                        <a:latin typeface="5thGrader" pitchFamily="2" charset="0"/>
                      </a:endParaRPr>
                    </a:p>
                  </a:txBody>
                  <a:tcPr/>
                </a:tc>
              </a:tr>
              <a:tr h="895795">
                <a:tc>
                  <a:txBody>
                    <a:bodyPr/>
                    <a:lstStyle/>
                    <a:p>
                      <a:pPr algn="ctr"/>
                      <a:r>
                        <a:rPr lang="en-US" sz="2800" dirty="0" smtClean="0">
                          <a:latin typeface="5thGrader" pitchFamily="2" charset="0"/>
                          <a:hlinkClick r:id="rId22" action="ppaction://hlinksldjump"/>
                        </a:rPr>
                        <a:t>1000</a:t>
                      </a:r>
                      <a:endParaRPr lang="en-US" sz="2800" dirty="0">
                        <a:latin typeface="5thGrader" pitchFamily="2" charset="0"/>
                      </a:endParaRPr>
                    </a:p>
                  </a:txBody>
                  <a:tcPr/>
                </a:tc>
                <a:tc>
                  <a:txBody>
                    <a:bodyPr/>
                    <a:lstStyle/>
                    <a:p>
                      <a:pPr algn="ctr"/>
                      <a:r>
                        <a:rPr lang="en-US" sz="2800" dirty="0" smtClean="0">
                          <a:latin typeface="5thGrader" pitchFamily="2" charset="0"/>
                          <a:hlinkClick r:id="rId23" action="ppaction://hlinksldjump"/>
                        </a:rPr>
                        <a:t>1000</a:t>
                      </a:r>
                      <a:endParaRPr lang="en-US" sz="2800" dirty="0">
                        <a:latin typeface="5thGrader" pitchFamily="2" charset="0"/>
                      </a:endParaRPr>
                    </a:p>
                  </a:txBody>
                  <a:tcPr/>
                </a:tc>
                <a:tc>
                  <a:txBody>
                    <a:bodyPr/>
                    <a:lstStyle/>
                    <a:p>
                      <a:pPr algn="ctr"/>
                      <a:r>
                        <a:rPr lang="en-US" sz="2800" dirty="0" smtClean="0">
                          <a:latin typeface="5thGrader" pitchFamily="2" charset="0"/>
                          <a:hlinkClick r:id="rId24" action="ppaction://hlinksldjump"/>
                        </a:rPr>
                        <a:t>1000</a:t>
                      </a:r>
                      <a:endParaRPr lang="en-US" sz="2800" dirty="0">
                        <a:latin typeface="5thGrader" pitchFamily="2" charset="0"/>
                      </a:endParaRPr>
                    </a:p>
                  </a:txBody>
                  <a:tcPr/>
                </a:tc>
                <a:tc>
                  <a:txBody>
                    <a:bodyPr/>
                    <a:lstStyle/>
                    <a:p>
                      <a:pPr algn="ctr"/>
                      <a:r>
                        <a:rPr lang="en-US" sz="2800" dirty="0" smtClean="0">
                          <a:latin typeface="5thGrader" pitchFamily="2" charset="0"/>
                          <a:hlinkClick r:id="rId25" action="ppaction://hlinksldjump"/>
                        </a:rPr>
                        <a:t>1000</a:t>
                      </a:r>
                      <a:endParaRPr lang="en-US" sz="2800" dirty="0">
                        <a:latin typeface="5thGrader" pitchFamily="2" charset="0"/>
                      </a:endParaRPr>
                    </a:p>
                  </a:txBody>
                  <a:tcPr/>
                </a:tc>
                <a:tc>
                  <a:txBody>
                    <a:bodyPr/>
                    <a:lstStyle/>
                    <a:p>
                      <a:pPr algn="ctr"/>
                      <a:r>
                        <a:rPr lang="en-US" sz="2800" dirty="0" smtClean="0">
                          <a:latin typeface="5thGrader" pitchFamily="2" charset="0"/>
                          <a:hlinkClick r:id="rId26" action="ppaction://hlinksldjump"/>
                        </a:rPr>
                        <a:t>1000</a:t>
                      </a:r>
                      <a:endParaRPr lang="en-US" sz="2800" dirty="0">
                        <a:latin typeface="5thGrader" pitchFamily="2" charset="0"/>
                      </a:endParaRPr>
                    </a:p>
                  </a:txBody>
                  <a:tcPr/>
                </a:tc>
              </a:tr>
            </a:tbl>
          </a:graphicData>
        </a:graphic>
      </p:graphicFrame>
      <p:graphicFrame>
        <p:nvGraphicFramePr>
          <p:cNvPr id="6" name="Table 5"/>
          <p:cNvGraphicFramePr>
            <a:graphicFrameLocks noGrp="1"/>
          </p:cNvGraphicFramePr>
          <p:nvPr/>
        </p:nvGraphicFramePr>
        <p:xfrm>
          <a:off x="457200" y="5638800"/>
          <a:ext cx="8229600" cy="370840"/>
        </p:xfrm>
        <a:graphic>
          <a:graphicData uri="http://schemas.openxmlformats.org/drawingml/2006/table">
            <a:tbl>
              <a:tblPr firstRow="1" bandRow="1">
                <a:tableStyleId>{5C22544A-7EE6-4342-B048-85BDC9FD1C3A}</a:tableStyleId>
              </a:tblPr>
              <a:tblGrid>
                <a:gridCol w="8229600"/>
              </a:tblGrid>
              <a:tr h="370840">
                <a:tc>
                  <a:txBody>
                    <a:bodyPr/>
                    <a:lstStyle/>
                    <a:p>
                      <a:pPr algn="ctr"/>
                      <a:r>
                        <a:rPr lang="en-US" dirty="0" smtClean="0">
                          <a:hlinkClick r:id="rId27" action="ppaction://hlinksldjump"/>
                        </a:rPr>
                        <a:t>Bonus Question: 5000 pts</a:t>
                      </a:r>
                      <a:endParaRPr lang="en-US" dirty="0"/>
                    </a:p>
                  </a:txBody>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Measurement: 600</a:t>
            </a:r>
            <a:endParaRPr lang="en-US" sz="32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Sandy built a garden in the shape of an octagon. Each side was 9 feet long. What was the perimeter of her garden? </a:t>
            </a:r>
          </a:p>
          <a:p>
            <a:r>
              <a:rPr lang="en-US" dirty="0" smtClean="0">
                <a:solidFill>
                  <a:srgbClr val="FFFF00"/>
                </a:solidFill>
              </a:rPr>
              <a:t>Answer</a:t>
            </a:r>
            <a:endParaRPr lang="en-US" dirty="0">
              <a:solidFill>
                <a:srgbClr val="FFFF00"/>
              </a:solidFill>
            </a:endParaRPr>
          </a:p>
          <a:p>
            <a:r>
              <a:rPr lang="en-US" dirty="0" smtClean="0"/>
              <a:t>72 feet.</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Measurement: 800</a:t>
            </a:r>
            <a:endParaRPr lang="en-US" sz="32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Mrs. Taylor used ribbon to decorate the perimeter of two bulletin boards. The first bulletin board was 9 feet by 6 feet. The second was 6 feet by 12 feet. How much ribbon did Mrs. Taylor use?</a:t>
            </a:r>
          </a:p>
          <a:p>
            <a:r>
              <a:rPr lang="en-US" dirty="0" smtClean="0">
                <a:solidFill>
                  <a:srgbClr val="FFFF00"/>
                </a:solidFill>
              </a:rPr>
              <a:t>Answer</a:t>
            </a:r>
            <a:endParaRPr lang="en-US" dirty="0">
              <a:solidFill>
                <a:srgbClr val="FFFF00"/>
              </a:solidFill>
            </a:endParaRPr>
          </a:p>
          <a:p>
            <a:r>
              <a:rPr lang="en-US" dirty="0" smtClean="0"/>
              <a:t>66 feet</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4114800" y="2895600"/>
            <a:ext cx="4800600" cy="3733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Measurement: 1000</a:t>
            </a:r>
            <a:endParaRPr lang="en-US" sz="32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What is the perimeter of the shape below?</a:t>
            </a:r>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40 cm.</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4eg1img1.gif"/>
          <p:cNvPicPr>
            <a:picLocks noChangeAspect="1"/>
          </p:cNvPicPr>
          <p:nvPr/>
        </p:nvPicPr>
        <p:blipFill>
          <a:blip r:embed="rId4" cstate="print"/>
          <a:stretch>
            <a:fillRect/>
          </a:stretch>
        </p:blipFill>
        <p:spPr>
          <a:xfrm>
            <a:off x="4343400" y="2971800"/>
            <a:ext cx="4445572" cy="3657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Probability &amp; Statistics: 200</a:t>
            </a:r>
            <a:endParaRPr lang="en-US" sz="3200"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rgbClr val="FFFF00"/>
                </a:solidFill>
              </a:rPr>
              <a:t>Question: How many books did Hunter and </a:t>
            </a:r>
            <a:r>
              <a:rPr lang="en-US" dirty="0" err="1" smtClean="0">
                <a:solidFill>
                  <a:srgbClr val="FFFF00"/>
                </a:solidFill>
              </a:rPr>
              <a:t>Kaleb</a:t>
            </a:r>
            <a:r>
              <a:rPr lang="en-US" dirty="0" smtClean="0">
                <a:solidFill>
                  <a:srgbClr val="FFFF00"/>
                </a:solidFill>
              </a:rPr>
              <a:t> read together over the summer?</a:t>
            </a:r>
          </a:p>
          <a:p>
            <a:endParaRPr lang="en-US" dirty="0" smtClean="0"/>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11 books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SummerBooksRead.jpg"/>
          <p:cNvPicPr>
            <a:picLocks noChangeAspect="1"/>
          </p:cNvPicPr>
          <p:nvPr/>
        </p:nvPicPr>
        <p:blipFill>
          <a:blip r:embed="rId4" cstate="print"/>
          <a:stretch>
            <a:fillRect/>
          </a:stretch>
        </p:blipFill>
        <p:spPr>
          <a:xfrm>
            <a:off x="3352800" y="2514600"/>
            <a:ext cx="5029200" cy="4178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600" dirty="0" smtClean="0">
                <a:solidFill>
                  <a:srgbClr val="FFFF00"/>
                </a:solidFill>
              </a:rPr>
              <a:t>Probability &amp; Statistics: 400</a:t>
            </a:r>
            <a:endParaRPr lang="en-US" sz="36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Jessie made a spinner for a board game. The spinner was divided into 6 equal parts. 2 parts were labeled with a 3, 1 part with a 6, and 3 parts with a 5. Which number is she most likely to spin?</a:t>
            </a:r>
          </a:p>
          <a:p>
            <a:r>
              <a:rPr lang="en-US" dirty="0" smtClean="0">
                <a:solidFill>
                  <a:srgbClr val="FFFF00"/>
                </a:solidFill>
              </a:rPr>
              <a:t>Answer</a:t>
            </a:r>
            <a:endParaRPr lang="en-US" dirty="0">
              <a:solidFill>
                <a:srgbClr val="FFFF00"/>
              </a:solidFill>
            </a:endParaRPr>
          </a:p>
          <a:p>
            <a:r>
              <a:rPr lang="en-US" dirty="0" smtClean="0"/>
              <a:t>5</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600" dirty="0" smtClean="0">
                <a:solidFill>
                  <a:srgbClr val="FFFF00"/>
                </a:solidFill>
              </a:rPr>
              <a:t>Probability &amp; Statistics: 600</a:t>
            </a:r>
            <a:endParaRPr lang="en-US" sz="3600" dirty="0">
              <a:solidFill>
                <a:srgbClr val="FFFF00"/>
              </a:solidFill>
            </a:endParaRPr>
          </a:p>
        </p:txBody>
      </p:sp>
      <p:sp>
        <p:nvSpPr>
          <p:cNvPr id="3" name="Content Placeholder 2"/>
          <p:cNvSpPr>
            <a:spLocks noGrp="1"/>
          </p:cNvSpPr>
          <p:nvPr>
            <p:ph idx="1"/>
          </p:nvPr>
        </p:nvSpPr>
        <p:spPr/>
        <p:txBody>
          <a:bodyPr>
            <a:normAutofit fontScale="85000" lnSpcReduction="10000"/>
          </a:bodyPr>
          <a:lstStyle/>
          <a:p>
            <a:r>
              <a:rPr lang="en-US" dirty="0" smtClean="0">
                <a:solidFill>
                  <a:srgbClr val="FFFF00"/>
                </a:solidFill>
              </a:rPr>
              <a:t>Question:</a:t>
            </a:r>
          </a:p>
          <a:p>
            <a:r>
              <a:rPr lang="en-US" dirty="0" smtClean="0"/>
              <a:t>Griffin bought the apples shown below at the store. How many more McIntosh apples would he need to purchase to have the same amount as Red Rome?</a:t>
            </a:r>
          </a:p>
          <a:p>
            <a:endParaRPr lang="en-US" dirty="0" smtClean="0">
              <a:solidFill>
                <a:srgbClr val="FFFF00"/>
              </a:solidFill>
            </a:endParaRPr>
          </a:p>
          <a:p>
            <a:endParaRPr lang="en-US" dirty="0" smtClean="0">
              <a:solidFill>
                <a:srgbClr val="FFFF00"/>
              </a:solidFill>
            </a:endParaRPr>
          </a:p>
          <a:p>
            <a:endParaRPr lang="en-US" dirty="0" smtClean="0">
              <a:solidFill>
                <a:srgbClr val="FFFF00"/>
              </a:solidFill>
            </a:endParaRPr>
          </a:p>
          <a:p>
            <a:endParaRPr lang="en-US" dirty="0" smtClean="0">
              <a:solidFill>
                <a:srgbClr val="FFFF00"/>
              </a:solidFill>
            </a:endParaRPr>
          </a:p>
          <a:p>
            <a:r>
              <a:rPr lang="en-US" dirty="0" smtClean="0">
                <a:solidFill>
                  <a:srgbClr val="FFFF00"/>
                </a:solidFill>
              </a:rPr>
              <a:t>Answer</a:t>
            </a:r>
            <a:endParaRPr lang="en-US" dirty="0">
              <a:solidFill>
                <a:srgbClr val="FFFF00"/>
              </a:solidFill>
            </a:endParaRPr>
          </a:p>
          <a:p>
            <a:r>
              <a:rPr lang="en-US" dirty="0" smtClean="0"/>
              <a:t>20 McIntosh apples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clip_image001_054.gif"/>
          <p:cNvPicPr>
            <a:picLocks noChangeAspect="1"/>
          </p:cNvPicPr>
          <p:nvPr/>
        </p:nvPicPr>
        <p:blipFill>
          <a:blip r:embed="rId4" cstate="print"/>
          <a:stretch>
            <a:fillRect/>
          </a:stretch>
        </p:blipFill>
        <p:spPr>
          <a:xfrm>
            <a:off x="5486400" y="3227634"/>
            <a:ext cx="3476625" cy="336366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600" dirty="0" smtClean="0">
                <a:solidFill>
                  <a:srgbClr val="FFFF00"/>
                </a:solidFill>
              </a:rPr>
              <a:t>Probability &amp; Statistics: 800</a:t>
            </a:r>
            <a:endParaRPr lang="en-US" sz="3600"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solidFill>
                  <a:srgbClr val="FFFF00"/>
                </a:solidFill>
              </a:rPr>
              <a:t>Question:</a:t>
            </a:r>
          </a:p>
          <a:p>
            <a:r>
              <a:rPr lang="en-US" dirty="0" smtClean="0"/>
              <a:t>How many students more students earned A’s in all three homeroom classrooms?</a:t>
            </a:r>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34 students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ictograph.gif"/>
          <p:cNvPicPr>
            <a:picLocks noChangeAspect="1"/>
          </p:cNvPicPr>
          <p:nvPr/>
        </p:nvPicPr>
        <p:blipFill>
          <a:blip r:embed="rId4" cstate="print"/>
          <a:stretch>
            <a:fillRect/>
          </a:stretch>
        </p:blipFill>
        <p:spPr>
          <a:xfrm>
            <a:off x="4191000" y="3292760"/>
            <a:ext cx="4953000" cy="227936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 calcmode="lin" valueType="num">
                                      <p:cBhvr additive="base">
                                        <p:cTn id="1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Probability &amp; Statistics: 1000</a:t>
            </a:r>
            <a:endParaRPr lang="en-US" sz="3200"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solidFill>
                  <a:srgbClr val="FFFF00"/>
                </a:solidFill>
              </a:rPr>
              <a:t>Question:</a:t>
            </a:r>
          </a:p>
          <a:p>
            <a:r>
              <a:rPr lang="en-US" dirty="0" smtClean="0"/>
              <a:t>Which two fruits had a difference of 8?</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Pear and Lemon</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1Fruit_Picked_ Graph.jpg"/>
          <p:cNvPicPr>
            <a:picLocks noChangeAspect="1"/>
          </p:cNvPicPr>
          <p:nvPr/>
        </p:nvPicPr>
        <p:blipFill>
          <a:blip r:embed="rId4" cstate="print"/>
          <a:stretch>
            <a:fillRect/>
          </a:stretch>
        </p:blipFill>
        <p:spPr>
          <a:xfrm>
            <a:off x="5257800" y="2971800"/>
            <a:ext cx="3714750" cy="36861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181600" y="685800"/>
            <a:ext cx="3505200" cy="11430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685800"/>
            <a:ext cx="3657600" cy="1143000"/>
          </a:xfrm>
        </p:spPr>
        <p:txBody>
          <a:bodyPr>
            <a:normAutofit fontScale="90000"/>
          </a:bodyPr>
          <a:lstStyle/>
          <a:p>
            <a:r>
              <a:rPr lang="en-US" dirty="0" smtClean="0">
                <a:solidFill>
                  <a:srgbClr val="FFFF00"/>
                </a:solidFill>
              </a:rPr>
              <a:t>Bonus Question: 5000 pts.</a:t>
            </a:r>
            <a:endParaRPr lang="en-US" dirty="0">
              <a:solidFill>
                <a:srgbClr val="FFFF00"/>
              </a:solidFill>
            </a:endParaRPr>
          </a:p>
        </p:txBody>
      </p:sp>
      <p:sp>
        <p:nvSpPr>
          <p:cNvPr id="3" name="Content Placeholder 2"/>
          <p:cNvSpPr>
            <a:spLocks noGrp="1"/>
          </p:cNvSpPr>
          <p:nvPr>
            <p:ph idx="1"/>
          </p:nvPr>
        </p:nvSpPr>
        <p:spPr>
          <a:xfrm>
            <a:off x="457200" y="1600200"/>
            <a:ext cx="8229600" cy="4525963"/>
          </a:xfrm>
        </p:spPr>
        <p:txBody>
          <a:bodyPr>
            <a:normAutofit fontScale="92500" lnSpcReduction="20000"/>
          </a:bodyPr>
          <a:lstStyle/>
          <a:p>
            <a:r>
              <a:rPr lang="en-US" dirty="0" smtClean="0">
                <a:solidFill>
                  <a:srgbClr val="FFFF00"/>
                </a:solidFill>
              </a:rPr>
              <a:t>Question:</a:t>
            </a:r>
          </a:p>
          <a:p>
            <a:r>
              <a:rPr lang="en-US" dirty="0" smtClean="0"/>
              <a:t>Geoffrey went to Bloom’s Candy Shop. He bought 3 lollipops for $7 each. He also bought 8 boxes of taffy. Each box cost 4 times as much as a lollipop. He also chose 9 bags of jawbreakers which each cost 3 times as much as a box of taffy.  How much did Geoffrey spend at the </a:t>
            </a:r>
            <a:r>
              <a:rPr lang="en-US" smtClean="0"/>
              <a:t>candy shop?</a:t>
            </a:r>
            <a:endParaRPr lang="en-US" dirty="0" smtClean="0"/>
          </a:p>
          <a:p>
            <a:r>
              <a:rPr lang="en-US" dirty="0" smtClean="0">
                <a:solidFill>
                  <a:srgbClr val="FFFF00"/>
                </a:solidFill>
              </a:rPr>
              <a:t>Answer</a:t>
            </a:r>
          </a:p>
          <a:p>
            <a:r>
              <a:rPr lang="en-US" dirty="0" smtClean="0"/>
              <a:t>…</a:t>
            </a:r>
          </a:p>
          <a:p>
            <a:r>
              <a:rPr lang="en-US" dirty="0" smtClean="0"/>
              <a:t>$1001.00</a:t>
            </a:r>
            <a:endParaRPr lang="en-US" dirty="0" smtClean="0"/>
          </a:p>
        </p:txBody>
      </p:sp>
      <p:sp>
        <p:nvSpPr>
          <p:cNvPr id="14" name="Rectangle 13">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5" name="Left Arrow 14">
            <a:hlinkClick r:id="rId2"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Left Arrow 8">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5" name="Title 4"/>
          <p:cNvSpPr>
            <a:spLocks noGrp="1"/>
          </p:cNvSpPr>
          <p:nvPr>
            <p:ph type="ctrTitle"/>
          </p:nvPr>
        </p:nvSpPr>
        <p:spPr/>
        <p:txBody>
          <a:bodyPr>
            <a:noAutofit/>
          </a:bodyPr>
          <a:lstStyle/>
          <a:p>
            <a:r>
              <a:rPr lang="en-US"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hlinkClick r:id="rId2" action="ppaction://hlinksldjump"/>
              </a:rPr>
              <a:t>Daily Double</a:t>
            </a:r>
            <a:endParaRPr lang="en-US" sz="9600" dirty="0"/>
          </a:p>
        </p:txBody>
      </p:sp>
      <p:sp>
        <p:nvSpPr>
          <p:cNvPr id="9" name="Rectangle 8"/>
          <p:cNvSpPr/>
          <p:nvPr/>
        </p:nvSpPr>
        <p:spPr>
          <a:xfrm>
            <a:off x="0" y="5380672"/>
            <a:ext cx="9144000" cy="1477328"/>
          </a:xfrm>
          <a:prstGeom prst="rect">
            <a:avLst/>
          </a:prstGeom>
        </p:spPr>
        <p:txBody>
          <a:bodyPr wrap="square">
            <a:spAutoFit/>
          </a:bodyPr>
          <a:lstStyle/>
          <a:p>
            <a:pPr algn="ctr"/>
            <a:r>
              <a:rPr lang="en-US" sz="1500" dirty="0" smtClean="0"/>
              <a:t>The Winner Of The Last Round</a:t>
            </a:r>
          </a:p>
          <a:p>
            <a:pPr algn="ctr"/>
            <a:r>
              <a:rPr lang="en-US" sz="1500" dirty="0" smtClean="0"/>
              <a:t>Write Down How Much Money</a:t>
            </a:r>
          </a:p>
          <a:p>
            <a:pPr algn="ctr"/>
            <a:r>
              <a:rPr lang="en-US" sz="1500" dirty="0" smtClean="0"/>
              <a:t>You Are Willing To Risk</a:t>
            </a:r>
          </a:p>
          <a:p>
            <a:pPr algn="ctr"/>
            <a:r>
              <a:rPr lang="en-US" sz="1500" dirty="0" smtClean="0"/>
              <a:t>If You get the Question write you win that money</a:t>
            </a:r>
          </a:p>
          <a:p>
            <a:pPr algn="ctr"/>
            <a:r>
              <a:rPr lang="en-US" sz="1500" dirty="0" smtClean="0"/>
              <a:t>If you get it wrong you Loss the money!</a:t>
            </a:r>
          </a:p>
          <a:p>
            <a:pPr algn="ctr"/>
            <a:endParaRPr lang="en-US" sz="15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Number &amp; Operations: 200</a:t>
            </a:r>
            <a:endParaRPr lang="en-US" sz="3200"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Maxwell has the money shown below. How much money does he have?</a:t>
            </a:r>
          </a:p>
          <a:p>
            <a:pPr>
              <a:buNone/>
            </a:pPr>
            <a:endParaRPr lang="en-US" dirty="0" smtClean="0"/>
          </a:p>
          <a:p>
            <a:pPr>
              <a:buNone/>
            </a:pPr>
            <a:endParaRPr lang="en-US" dirty="0" smtClean="0"/>
          </a:p>
          <a:p>
            <a:r>
              <a:rPr lang="en-US" dirty="0" smtClean="0">
                <a:solidFill>
                  <a:srgbClr val="FFFF00"/>
                </a:solidFill>
              </a:rPr>
              <a:t>Answer</a:t>
            </a:r>
            <a:endParaRPr lang="en-US" dirty="0">
              <a:solidFill>
                <a:srgbClr val="FFFF00"/>
              </a:solidFill>
            </a:endParaRPr>
          </a:p>
          <a:p>
            <a:r>
              <a:rPr lang="en-US" dirty="0" smtClean="0"/>
              <a:t>$11.46</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10.jpg"/>
          <p:cNvPicPr>
            <a:picLocks noChangeAspect="1"/>
          </p:cNvPicPr>
          <p:nvPr/>
        </p:nvPicPr>
        <p:blipFill>
          <a:blip r:embed="rId4" cstate="print"/>
          <a:stretch>
            <a:fillRect/>
          </a:stretch>
        </p:blipFill>
        <p:spPr>
          <a:xfrm>
            <a:off x="914400" y="3276600"/>
            <a:ext cx="1986845" cy="838200"/>
          </a:xfrm>
          <a:prstGeom prst="rect">
            <a:avLst/>
          </a:prstGeom>
        </p:spPr>
      </p:pic>
      <p:pic>
        <p:nvPicPr>
          <p:cNvPr id="8" name="Picture 7" descr="dime.png"/>
          <p:cNvPicPr>
            <a:picLocks noChangeAspect="1"/>
          </p:cNvPicPr>
          <p:nvPr/>
        </p:nvPicPr>
        <p:blipFill>
          <a:blip r:embed="rId5" cstate="print"/>
          <a:stretch>
            <a:fillRect/>
          </a:stretch>
        </p:blipFill>
        <p:spPr>
          <a:xfrm>
            <a:off x="2971800" y="3810000"/>
            <a:ext cx="614363" cy="614363"/>
          </a:xfrm>
          <a:prstGeom prst="rect">
            <a:avLst/>
          </a:prstGeom>
        </p:spPr>
      </p:pic>
      <p:pic>
        <p:nvPicPr>
          <p:cNvPr id="9" name="Picture 8" descr="nickel 2.png"/>
          <p:cNvPicPr>
            <a:picLocks noChangeAspect="1"/>
          </p:cNvPicPr>
          <p:nvPr/>
        </p:nvPicPr>
        <p:blipFill>
          <a:blip r:embed="rId6" cstate="print"/>
          <a:stretch>
            <a:fillRect/>
          </a:stretch>
        </p:blipFill>
        <p:spPr>
          <a:xfrm>
            <a:off x="3733801" y="3200401"/>
            <a:ext cx="609600" cy="609600"/>
          </a:xfrm>
          <a:prstGeom prst="rect">
            <a:avLst/>
          </a:prstGeom>
        </p:spPr>
      </p:pic>
      <p:pic>
        <p:nvPicPr>
          <p:cNvPr id="12" name="Picture 11" descr="nickel.png"/>
          <p:cNvPicPr>
            <a:picLocks noChangeAspect="1"/>
          </p:cNvPicPr>
          <p:nvPr/>
        </p:nvPicPr>
        <p:blipFill>
          <a:blip r:embed="rId7" cstate="print"/>
          <a:stretch>
            <a:fillRect/>
          </a:stretch>
        </p:blipFill>
        <p:spPr>
          <a:xfrm>
            <a:off x="4572000" y="4419600"/>
            <a:ext cx="700391" cy="685800"/>
          </a:xfrm>
          <a:prstGeom prst="rect">
            <a:avLst/>
          </a:prstGeom>
        </p:spPr>
      </p:pic>
      <p:pic>
        <p:nvPicPr>
          <p:cNvPr id="13" name="Picture 12" descr="penny.png"/>
          <p:cNvPicPr>
            <a:picLocks noChangeAspect="1"/>
          </p:cNvPicPr>
          <p:nvPr/>
        </p:nvPicPr>
        <p:blipFill>
          <a:blip r:embed="rId8" cstate="print"/>
          <a:stretch>
            <a:fillRect/>
          </a:stretch>
        </p:blipFill>
        <p:spPr>
          <a:xfrm>
            <a:off x="5562600" y="4419600"/>
            <a:ext cx="685800" cy="685800"/>
          </a:xfrm>
          <a:prstGeom prst="rect">
            <a:avLst/>
          </a:prstGeom>
        </p:spPr>
      </p:pic>
      <p:pic>
        <p:nvPicPr>
          <p:cNvPr id="14" name="Picture 13" descr="quarter 1.jpg"/>
          <p:cNvPicPr>
            <a:picLocks noChangeAspect="1"/>
          </p:cNvPicPr>
          <p:nvPr/>
        </p:nvPicPr>
        <p:blipFill>
          <a:blip r:embed="rId9" cstate="print"/>
          <a:stretch>
            <a:fillRect/>
          </a:stretch>
        </p:blipFill>
        <p:spPr>
          <a:xfrm>
            <a:off x="5638800" y="3276600"/>
            <a:ext cx="762000" cy="749012"/>
          </a:xfrm>
          <a:prstGeom prst="rect">
            <a:avLst/>
          </a:prstGeom>
        </p:spPr>
      </p:pic>
      <p:pic>
        <p:nvPicPr>
          <p:cNvPr id="15" name="Picture 14" descr="quarter 2.png"/>
          <p:cNvPicPr>
            <a:picLocks noChangeAspect="1"/>
          </p:cNvPicPr>
          <p:nvPr/>
        </p:nvPicPr>
        <p:blipFill>
          <a:blip r:embed="rId10" cstate="print"/>
          <a:stretch>
            <a:fillRect/>
          </a:stretch>
        </p:blipFill>
        <p:spPr>
          <a:xfrm>
            <a:off x="4572000" y="3276600"/>
            <a:ext cx="762000" cy="762000"/>
          </a:xfrm>
          <a:prstGeom prst="rect">
            <a:avLst/>
          </a:prstGeom>
        </p:spPr>
      </p:pic>
      <p:pic>
        <p:nvPicPr>
          <p:cNvPr id="16" name="Picture 15" descr="quarter 1.jpg"/>
          <p:cNvPicPr>
            <a:picLocks noChangeAspect="1"/>
          </p:cNvPicPr>
          <p:nvPr/>
        </p:nvPicPr>
        <p:blipFill>
          <a:blip r:embed="rId9" cstate="print"/>
          <a:stretch>
            <a:fillRect/>
          </a:stretch>
        </p:blipFill>
        <p:spPr>
          <a:xfrm>
            <a:off x="3581400" y="4114800"/>
            <a:ext cx="852735" cy="838200"/>
          </a:xfrm>
          <a:prstGeom prst="rect">
            <a:avLst/>
          </a:prstGeom>
        </p:spPr>
      </p:pic>
      <p:pic>
        <p:nvPicPr>
          <p:cNvPr id="17" name="Picture 16" descr="quarter 3.jpg"/>
          <p:cNvPicPr>
            <a:picLocks noChangeAspect="1"/>
          </p:cNvPicPr>
          <p:nvPr/>
        </p:nvPicPr>
        <p:blipFill>
          <a:blip r:embed="rId11" cstate="print"/>
          <a:stretch>
            <a:fillRect/>
          </a:stretch>
        </p:blipFill>
        <p:spPr>
          <a:xfrm>
            <a:off x="6629401" y="3810000"/>
            <a:ext cx="1600200" cy="800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3" name="Title 2"/>
          <p:cNvSpPr>
            <a:spLocks noGrp="1"/>
          </p:cNvSpPr>
          <p:nvPr>
            <p:ph type="ctrTitle"/>
          </p:nvPr>
        </p:nvSpPr>
        <p:spPr/>
        <p:txBody>
          <a:bodyPr>
            <a:noAutofit/>
          </a:bodyPr>
          <a:lstStyle/>
          <a:p>
            <a:r>
              <a:rPr lang="en-US" sz="9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hlinkClick r:id="rId2" action="ppaction://hlinksldjump"/>
              </a:rPr>
              <a:t>Daily Double</a:t>
            </a:r>
            <a:endParaRPr lang="en-US" sz="9600" dirty="0"/>
          </a:p>
        </p:txBody>
      </p:sp>
      <p:sp>
        <p:nvSpPr>
          <p:cNvPr id="6" name="Subtitle 5"/>
          <p:cNvSpPr>
            <a:spLocks noGrp="1"/>
          </p:cNvSpPr>
          <p:nvPr>
            <p:ph type="subTitle" idx="1"/>
          </p:nvPr>
        </p:nvSpPr>
        <p:spPr>
          <a:xfrm>
            <a:off x="0" y="5486400"/>
            <a:ext cx="9144000" cy="1371600"/>
          </a:xfrm>
        </p:spPr>
        <p:txBody>
          <a:bodyPr>
            <a:normAutofit fontScale="47500" lnSpcReduction="20000"/>
          </a:bodyPr>
          <a:lstStyle/>
          <a:p>
            <a:r>
              <a:rPr lang="en-US" dirty="0" smtClean="0">
                <a:solidFill>
                  <a:schemeClr val="tx1"/>
                </a:solidFill>
              </a:rPr>
              <a:t>The Winner Of The Last Round</a:t>
            </a:r>
          </a:p>
          <a:p>
            <a:r>
              <a:rPr lang="en-US" dirty="0" smtClean="0">
                <a:solidFill>
                  <a:schemeClr val="tx1"/>
                </a:solidFill>
              </a:rPr>
              <a:t>Write Down How Much Money</a:t>
            </a:r>
          </a:p>
          <a:p>
            <a:r>
              <a:rPr lang="en-US" dirty="0" smtClean="0">
                <a:solidFill>
                  <a:schemeClr val="tx1"/>
                </a:solidFill>
              </a:rPr>
              <a:t>You Are Willing To Risk</a:t>
            </a:r>
          </a:p>
          <a:p>
            <a:r>
              <a:rPr lang="en-US" dirty="0" smtClean="0">
                <a:solidFill>
                  <a:schemeClr val="tx1"/>
                </a:solidFill>
              </a:rPr>
              <a:t>If You get the Question write you win that money</a:t>
            </a:r>
          </a:p>
          <a:p>
            <a:r>
              <a:rPr lang="en-US" dirty="0" smtClean="0">
                <a:solidFill>
                  <a:schemeClr val="tx1"/>
                </a:solidFill>
              </a:rPr>
              <a:t>If you get it wrong you Loss the money!</a:t>
            </a:r>
            <a:endParaRPr lang="en-US"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fontScale="90000"/>
          </a:bodyPr>
          <a:lstStyle/>
          <a:p>
            <a:r>
              <a:rPr lang="en-US" dirty="0" smtClean="0">
                <a:solidFill>
                  <a:srgbClr val="FFFF00"/>
                </a:solidFill>
              </a:rPr>
              <a:t>Number &amp; Operations: 400</a:t>
            </a:r>
            <a:endParaRPr lang="en-US"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rgbClr val="FFFF00"/>
                </a:solidFill>
              </a:rPr>
              <a:t>Question:</a:t>
            </a:r>
          </a:p>
          <a:p>
            <a:r>
              <a:rPr lang="en-US" dirty="0" smtClean="0"/>
              <a:t>Mrs. Smith made a green apple pie. She and her husband ate part of the pie. What fraction shows how much pie they didn’t eat?</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Five-eighths or 5/8</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Eighth05.png"/>
          <p:cNvPicPr>
            <a:picLocks noChangeAspect="1"/>
          </p:cNvPicPr>
          <p:nvPr/>
        </p:nvPicPr>
        <p:blipFill>
          <a:blip r:embed="rId4" cstate="print"/>
          <a:stretch>
            <a:fillRect/>
          </a:stretch>
        </p:blipFill>
        <p:spPr>
          <a:xfrm>
            <a:off x="3810000" y="3276600"/>
            <a:ext cx="1822901" cy="1828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fontScale="90000"/>
          </a:bodyPr>
          <a:lstStyle/>
          <a:p>
            <a:r>
              <a:rPr lang="en-US" dirty="0" smtClean="0">
                <a:solidFill>
                  <a:srgbClr val="FFFF00"/>
                </a:solidFill>
              </a:rPr>
              <a:t>Number &amp; Operations: 600</a:t>
            </a:r>
            <a:endParaRPr lang="en-US" dirty="0">
              <a:solidFill>
                <a:srgbClr val="FFFF00"/>
              </a:solidFill>
            </a:endParaRPr>
          </a:p>
        </p:txBody>
      </p:sp>
      <p:sp>
        <p:nvSpPr>
          <p:cNvPr id="3" name="Content Placeholder 2"/>
          <p:cNvSpPr>
            <a:spLocks noGrp="1"/>
          </p:cNvSpPr>
          <p:nvPr>
            <p:ph idx="1"/>
          </p:nvPr>
        </p:nvSpPr>
        <p:spPr/>
        <p:txBody>
          <a:bodyPr>
            <a:normAutofit lnSpcReduction="10000"/>
          </a:bodyPr>
          <a:lstStyle/>
          <a:p>
            <a:r>
              <a:rPr lang="en-US" dirty="0" smtClean="0">
                <a:solidFill>
                  <a:srgbClr val="FFFF00"/>
                </a:solidFill>
              </a:rPr>
              <a:t>Question:</a:t>
            </a:r>
          </a:p>
          <a:p>
            <a:r>
              <a:rPr lang="en-US" dirty="0" smtClean="0"/>
              <a:t>Jessica spent 1 hour and 45 minutes at her friend’s house. While there, she played the </a:t>
            </a:r>
            <a:r>
              <a:rPr lang="en-US" dirty="0" err="1" smtClean="0"/>
              <a:t>Wii</a:t>
            </a:r>
            <a:r>
              <a:rPr lang="en-US" dirty="0" smtClean="0"/>
              <a:t> for 27 minutes and baked cookies for 39 minutes. The rest of the time, she watched </a:t>
            </a:r>
            <a:r>
              <a:rPr lang="en-US" dirty="0" err="1" smtClean="0"/>
              <a:t>tv</a:t>
            </a:r>
            <a:r>
              <a:rPr lang="en-US" dirty="0" smtClean="0"/>
              <a:t>. How many minutes did Jessica spend watching </a:t>
            </a:r>
            <a:r>
              <a:rPr lang="en-US" dirty="0" err="1" smtClean="0"/>
              <a:t>tv</a:t>
            </a:r>
            <a:r>
              <a:rPr lang="en-US" dirty="0" smtClean="0"/>
              <a:t>?</a:t>
            </a:r>
          </a:p>
          <a:p>
            <a:r>
              <a:rPr lang="en-US" dirty="0" smtClean="0">
                <a:solidFill>
                  <a:srgbClr val="FFFF00"/>
                </a:solidFill>
              </a:rPr>
              <a:t>Answer</a:t>
            </a:r>
            <a:endParaRPr lang="en-US" dirty="0">
              <a:solidFill>
                <a:srgbClr val="FFFF00"/>
              </a:solidFill>
            </a:endParaRPr>
          </a:p>
          <a:p>
            <a:r>
              <a:rPr lang="en-US" dirty="0" smtClean="0"/>
              <a:t>39 minutes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rmAutofit fontScale="90000"/>
          </a:bodyPr>
          <a:lstStyle/>
          <a:p>
            <a:r>
              <a:rPr lang="en-US" dirty="0" smtClean="0">
                <a:solidFill>
                  <a:srgbClr val="FFFF00"/>
                </a:solidFill>
              </a:rPr>
              <a:t>Number &amp; Operations: 800</a:t>
            </a:r>
            <a:endParaRPr lang="en-US"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Grayson has three different types of books on his shelf. He has 9 informational texts. He as twice as many fantasy as informational texts. He has three times as many poetry books as fantasy. How many books does he have in all?</a:t>
            </a:r>
          </a:p>
          <a:p>
            <a:r>
              <a:rPr lang="en-US" dirty="0" smtClean="0">
                <a:solidFill>
                  <a:srgbClr val="FFFF00"/>
                </a:solidFill>
              </a:rPr>
              <a:t>Answer</a:t>
            </a:r>
            <a:endParaRPr lang="en-US" dirty="0">
              <a:solidFill>
                <a:srgbClr val="FFFF00"/>
              </a:solidFill>
            </a:endParaRPr>
          </a:p>
          <a:p>
            <a:r>
              <a:rPr lang="en-US" dirty="0" smtClean="0"/>
              <a:t>81 books</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810000" cy="1143000"/>
          </a:xfrm>
        </p:spPr>
        <p:txBody>
          <a:bodyPr>
            <a:normAutofit fontScale="90000"/>
          </a:bodyPr>
          <a:lstStyle/>
          <a:p>
            <a:r>
              <a:rPr lang="en-US" dirty="0" smtClean="0">
                <a:solidFill>
                  <a:srgbClr val="FFFF00"/>
                </a:solidFill>
              </a:rPr>
              <a:t>Number &amp; Operations: 1000</a:t>
            </a:r>
            <a:endParaRPr lang="en-US" dirty="0">
              <a:solidFill>
                <a:srgbClr val="FFFF00"/>
              </a:solidFill>
            </a:endParaRPr>
          </a:p>
        </p:txBody>
      </p:sp>
      <p:sp>
        <p:nvSpPr>
          <p:cNvPr id="3" name="Content Placeholder 2"/>
          <p:cNvSpPr>
            <a:spLocks noGrp="1"/>
          </p:cNvSpPr>
          <p:nvPr>
            <p:ph idx="1"/>
          </p:nvPr>
        </p:nvSpPr>
        <p:spPr/>
        <p:txBody>
          <a:bodyPr/>
          <a:lstStyle/>
          <a:p>
            <a:r>
              <a:rPr lang="en-US" dirty="0" smtClean="0">
                <a:solidFill>
                  <a:srgbClr val="FFFF00"/>
                </a:solidFill>
              </a:rPr>
              <a:t>Question:</a:t>
            </a:r>
          </a:p>
          <a:p>
            <a:r>
              <a:rPr lang="en-US" dirty="0" smtClean="0"/>
              <a:t>Sherry went to the store and bought 6 cakes for $16 each. She also bought 7 gallons of ice-cream for $18 each and a package of paper plates for $14.32. If she paid with three $100 bills, how much change would she receive?</a:t>
            </a:r>
          </a:p>
          <a:p>
            <a:r>
              <a:rPr lang="en-US" dirty="0" smtClean="0">
                <a:solidFill>
                  <a:srgbClr val="FFFF00"/>
                </a:solidFill>
              </a:rPr>
              <a:t>Answer</a:t>
            </a:r>
            <a:endParaRPr lang="en-US" dirty="0">
              <a:solidFill>
                <a:srgbClr val="FFFF00"/>
              </a:solidFill>
            </a:endParaRPr>
          </a:p>
          <a:p>
            <a:r>
              <a:rPr lang="en-US" dirty="0" smtClean="0"/>
              <a:t>$63.68</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200" dirty="0" smtClean="0">
                <a:solidFill>
                  <a:srgbClr val="FFFF00"/>
                </a:solidFill>
              </a:rPr>
              <a:t>Patterns &amp; Relationships: 200</a:t>
            </a:r>
            <a:endParaRPr lang="en-US" sz="3200" dirty="0">
              <a:solidFill>
                <a:srgbClr val="FFFF00"/>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rgbClr val="FFFF00"/>
                </a:solidFill>
              </a:rPr>
              <a:t>Question:</a:t>
            </a:r>
          </a:p>
          <a:p>
            <a:r>
              <a:rPr lang="en-US" dirty="0" smtClean="0"/>
              <a:t>If this pattern below continues, what will the 15</a:t>
            </a:r>
            <a:r>
              <a:rPr lang="en-US" baseline="30000" dirty="0" smtClean="0"/>
              <a:t>th</a:t>
            </a:r>
            <a:r>
              <a:rPr lang="en-US" dirty="0" smtClean="0"/>
              <a:t> shape in the pattern be?</a:t>
            </a:r>
          </a:p>
          <a:p>
            <a:endParaRPr lang="en-US" dirty="0" smtClean="0"/>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A pentagon</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pattern_41845_lg.gif"/>
          <p:cNvPicPr>
            <a:picLocks noChangeAspect="1"/>
          </p:cNvPicPr>
          <p:nvPr/>
        </p:nvPicPr>
        <p:blipFill>
          <a:blip r:embed="rId4" cstate="print"/>
          <a:stretch>
            <a:fillRect/>
          </a:stretch>
        </p:blipFill>
        <p:spPr>
          <a:xfrm>
            <a:off x="2971799" y="2895600"/>
            <a:ext cx="2563475" cy="198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 Diagonal Corner Rectangle 5"/>
          <p:cNvSpPr/>
          <p:nvPr/>
        </p:nvSpPr>
        <p:spPr>
          <a:xfrm>
            <a:off x="5410200" y="685800"/>
            <a:ext cx="3048000" cy="838200"/>
          </a:xfrm>
          <a:prstGeom prst="round2DiagRect">
            <a:avLst/>
          </a:prstGeom>
          <a:solidFill>
            <a:schemeClr val="accent1">
              <a:alpha val="6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05400" y="533400"/>
            <a:ext cx="3657600" cy="1143000"/>
          </a:xfrm>
        </p:spPr>
        <p:txBody>
          <a:bodyPr>
            <a:noAutofit/>
          </a:bodyPr>
          <a:lstStyle/>
          <a:p>
            <a:r>
              <a:rPr lang="en-US" sz="3600" dirty="0" smtClean="0">
                <a:solidFill>
                  <a:srgbClr val="FFFF00"/>
                </a:solidFill>
              </a:rPr>
              <a:t>Patterns &amp; Relationships: 400</a:t>
            </a:r>
            <a:endParaRPr lang="en-US" sz="3600" dirty="0">
              <a:solidFill>
                <a:srgbClr val="FFFF00"/>
              </a:solidFill>
            </a:endParaRPr>
          </a:p>
        </p:txBody>
      </p:sp>
      <p:sp>
        <p:nvSpPr>
          <p:cNvPr id="3" name="Content Placeholder 2"/>
          <p:cNvSpPr>
            <a:spLocks noGrp="1"/>
          </p:cNvSpPr>
          <p:nvPr>
            <p:ph idx="1"/>
          </p:nvPr>
        </p:nvSpPr>
        <p:spPr/>
        <p:txBody>
          <a:bodyPr>
            <a:normAutofit fontScale="92500" lnSpcReduction="10000"/>
          </a:bodyPr>
          <a:lstStyle/>
          <a:p>
            <a:r>
              <a:rPr lang="en-US" dirty="0" smtClean="0">
                <a:solidFill>
                  <a:srgbClr val="FFFF00"/>
                </a:solidFill>
              </a:rPr>
              <a:t>Question:</a:t>
            </a:r>
          </a:p>
          <a:p>
            <a:r>
              <a:rPr lang="en-US" dirty="0" smtClean="0"/>
              <a:t>If the pattern below continues, how many sides will be in the fourth set? </a:t>
            </a:r>
          </a:p>
          <a:p>
            <a:endParaRPr lang="en-US" dirty="0" smtClean="0"/>
          </a:p>
          <a:p>
            <a:endParaRPr lang="en-US" dirty="0" smtClean="0"/>
          </a:p>
          <a:p>
            <a:endParaRPr lang="en-US" dirty="0" smtClean="0"/>
          </a:p>
          <a:p>
            <a:endParaRPr lang="en-US" dirty="0" smtClean="0"/>
          </a:p>
          <a:p>
            <a:r>
              <a:rPr lang="en-US" dirty="0" smtClean="0">
                <a:solidFill>
                  <a:srgbClr val="FFFF00"/>
                </a:solidFill>
              </a:rPr>
              <a:t>Answer</a:t>
            </a:r>
            <a:endParaRPr lang="en-US" dirty="0">
              <a:solidFill>
                <a:srgbClr val="FFFF00"/>
              </a:solidFill>
            </a:endParaRPr>
          </a:p>
          <a:p>
            <a:r>
              <a:rPr lang="en-US" dirty="0" smtClean="0"/>
              <a:t>26 sides (1 hexagon=6, 5 trapezoids=20)</a:t>
            </a:r>
          </a:p>
        </p:txBody>
      </p:sp>
      <p:sp>
        <p:nvSpPr>
          <p:cNvPr id="10" name="Rectangle 9">
            <a:hlinkClick r:id="rId2" action="ppaction://hlinksldjump"/>
          </p:cNvPr>
          <p:cNvSpPr/>
          <p:nvPr/>
        </p:nvSpPr>
        <p:spPr>
          <a:xfrm>
            <a:off x="152400" y="5867400"/>
            <a:ext cx="87400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2400" b="1" spc="150" dirty="0" smtClean="0">
                <a:ln w="11430"/>
                <a:solidFill>
                  <a:srgbClr val="F8F8F8"/>
                </a:solidFill>
                <a:effectLst>
                  <a:outerShdw blurRad="25400" algn="tl" rotWithShape="0">
                    <a:srgbClr val="000000">
                      <a:alpha val="43000"/>
                    </a:srgbClr>
                  </a:outerShdw>
                </a:effectLst>
              </a:rPr>
              <a:t>Back</a:t>
            </a:r>
            <a:endParaRPr lang="en-US" sz="2400" b="1" spc="150" dirty="0">
              <a:ln w="11430"/>
              <a:solidFill>
                <a:srgbClr val="F8F8F8"/>
              </a:solidFill>
              <a:effectLst>
                <a:outerShdw blurRad="25400" algn="tl" rotWithShape="0">
                  <a:srgbClr val="000000">
                    <a:alpha val="43000"/>
                  </a:srgbClr>
                </a:outerShdw>
              </a:effectLst>
            </a:endParaRPr>
          </a:p>
        </p:txBody>
      </p:sp>
      <p:sp>
        <p:nvSpPr>
          <p:cNvPr id="11" name="Left Arrow 10">
            <a:hlinkClick r:id="rId3" action="ppaction://hlinksldjump"/>
          </p:cNvPr>
          <p:cNvSpPr/>
          <p:nvPr/>
        </p:nvSpPr>
        <p:spPr>
          <a:xfrm>
            <a:off x="0" y="5867400"/>
            <a:ext cx="990600" cy="457200"/>
          </a:xfrm>
          <a:prstGeom prst="leftArrow">
            <a:avLst>
              <a:gd name="adj1" fmla="val 92424"/>
              <a:gd name="adj2" fmla="val 59091"/>
            </a:avLst>
          </a:prstGeom>
          <a:solidFill>
            <a:schemeClr val="accent1">
              <a:alpha val="6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P1020303-19zafiu.jpg"/>
          <p:cNvPicPr>
            <a:picLocks noChangeAspect="1"/>
          </p:cNvPicPr>
          <p:nvPr/>
        </p:nvPicPr>
        <p:blipFill>
          <a:blip r:embed="rId4" cstate="print"/>
          <a:stretch>
            <a:fillRect/>
          </a:stretch>
        </p:blipFill>
        <p:spPr>
          <a:xfrm>
            <a:off x="2971800" y="2971800"/>
            <a:ext cx="2921000" cy="2190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 calcmode="lin" valueType="num">
                                      <p:cBhvr additive="base">
                                        <p:cTn id="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anim calcmode="lin" valueType="num">
                                      <p:cBhvr additive="base">
                                        <p:cTn id="1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P03000494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C5D60DC-E93B-4C50-8229-0717C8FF76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TP030004943</Template>
  <TotalTime>132</TotalTime>
  <Words>1151</Words>
  <Application>Microsoft Office PowerPoint</Application>
  <PresentationFormat>On-screen Show (4:3)</PresentationFormat>
  <Paragraphs>283</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TP030004943</vt:lpstr>
      <vt:lpstr>Slide 1</vt:lpstr>
      <vt:lpstr>Math Review</vt:lpstr>
      <vt:lpstr>Number &amp; Operations: 200</vt:lpstr>
      <vt:lpstr>Number &amp; Operations: 400</vt:lpstr>
      <vt:lpstr>Number &amp; Operations: 600</vt:lpstr>
      <vt:lpstr>Number &amp; Operations: 800</vt:lpstr>
      <vt:lpstr>Number &amp; Operations: 1000</vt:lpstr>
      <vt:lpstr>Patterns &amp; Relationships: 200</vt:lpstr>
      <vt:lpstr>Patterns &amp; Relationships: 400</vt:lpstr>
      <vt:lpstr>Patterns &amp; Relationships: 600</vt:lpstr>
      <vt:lpstr>Patterns &amp; Relationships: 800</vt:lpstr>
      <vt:lpstr>Patterns &amp; Relationships: 1000</vt:lpstr>
      <vt:lpstr>Geometry: 200</vt:lpstr>
      <vt:lpstr>Geometry: 400</vt:lpstr>
      <vt:lpstr>Geometry: 600</vt:lpstr>
      <vt:lpstr>Geometry: 800</vt:lpstr>
      <vt:lpstr>Geometry: 1000</vt:lpstr>
      <vt:lpstr>Measurement: 200</vt:lpstr>
      <vt:lpstr>Measurement: 400</vt:lpstr>
      <vt:lpstr>Measurement: 600</vt:lpstr>
      <vt:lpstr>Measurement: 800</vt:lpstr>
      <vt:lpstr>Measurement: 1000</vt:lpstr>
      <vt:lpstr>Probability &amp; Statistics: 200</vt:lpstr>
      <vt:lpstr>Probability &amp; Statistics: 400</vt:lpstr>
      <vt:lpstr>Probability &amp; Statistics: 600</vt:lpstr>
      <vt:lpstr>Probability &amp; Statistics: 800</vt:lpstr>
      <vt:lpstr>Probability &amp; Statistics: 1000</vt:lpstr>
      <vt:lpstr>Bonus Question: 5000 pts.</vt:lpstr>
      <vt:lpstr>Daily Double</vt:lpstr>
      <vt:lpstr>Daily Double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Windows User</dc:creator>
  <cp:lastModifiedBy>Windows User</cp:lastModifiedBy>
  <cp:revision>19</cp:revision>
  <dcterms:created xsi:type="dcterms:W3CDTF">2012-04-20T13:35:40Z</dcterms:created>
  <dcterms:modified xsi:type="dcterms:W3CDTF">2012-04-22T22:45:05Z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TC300049439990</vt:lpwstr>
  </property>
</Properties>
</file>